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sldIdLst>
    <p:sldId id="256" r:id="rId3"/>
    <p:sldId id="257" r:id="rId4"/>
    <p:sldId id="258" r:id="rId5"/>
    <p:sldId id="261" r:id="rId6"/>
    <p:sldId id="262" r:id="rId7"/>
    <p:sldId id="268" r:id="rId8"/>
    <p:sldId id="263" r:id="rId9"/>
    <p:sldId id="264" r:id="rId10"/>
    <p:sldId id="259" r:id="rId11"/>
    <p:sldId id="265" r:id="rId12"/>
    <p:sldId id="266"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00" autoAdjust="0"/>
  </p:normalViewPr>
  <p:slideViewPr>
    <p:cSldViewPr>
      <p:cViewPr>
        <p:scale>
          <a:sx n="75" d="100"/>
          <a:sy n="75" d="100"/>
        </p:scale>
        <p:origin x="-798" y="-28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2" d="100"/>
          <a:sy n="62" d="100"/>
        </p:scale>
        <p:origin x="-3192"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2F0B67-9677-4B03-A589-1BEE754EDC72}" type="doc">
      <dgm:prSet loTypeId="urn:microsoft.com/office/officeart/2005/8/layout/hProcess4" loCatId="process" qsTypeId="urn:microsoft.com/office/officeart/2005/8/quickstyle/simple2" qsCatId="simple" csTypeId="urn:microsoft.com/office/officeart/2005/8/colors/colorful2" csCatId="colorful" phldr="1"/>
      <dgm:spPr/>
      <dgm:t>
        <a:bodyPr/>
        <a:lstStyle/>
        <a:p>
          <a:endParaRPr lang="en-GB"/>
        </a:p>
      </dgm:t>
    </dgm:pt>
    <dgm:pt modelId="{59C6A833-6147-431D-A76C-59BC8C9377B2}">
      <dgm:prSet phldrT="[Text]"/>
      <dgm:spPr/>
      <dgm:t>
        <a:bodyPr/>
        <a:lstStyle/>
        <a:p>
          <a:r>
            <a:rPr lang="en-GB" dirty="0" smtClean="0"/>
            <a:t>Stage 1</a:t>
          </a:r>
          <a:endParaRPr lang="en-GB" dirty="0"/>
        </a:p>
      </dgm:t>
    </dgm:pt>
    <dgm:pt modelId="{393BE4FF-3425-4952-8FC7-F0EC584316BC}" type="parTrans" cxnId="{EE21197F-0107-4257-83D1-0335DD471CA0}">
      <dgm:prSet/>
      <dgm:spPr/>
      <dgm:t>
        <a:bodyPr/>
        <a:lstStyle/>
        <a:p>
          <a:endParaRPr lang="en-GB"/>
        </a:p>
      </dgm:t>
    </dgm:pt>
    <dgm:pt modelId="{7E779838-BD95-416A-AF2F-8310F9CC0CD1}" type="sibTrans" cxnId="{EE21197F-0107-4257-83D1-0335DD471CA0}">
      <dgm:prSet/>
      <dgm:spPr/>
      <dgm:t>
        <a:bodyPr/>
        <a:lstStyle/>
        <a:p>
          <a:endParaRPr lang="en-GB"/>
        </a:p>
      </dgm:t>
    </dgm:pt>
    <dgm:pt modelId="{B52661B9-E1CB-4047-A8A5-D1C2322E1B10}">
      <dgm:prSet phldrT="[Text]"/>
      <dgm:spPr/>
      <dgm:t>
        <a:bodyPr/>
        <a:lstStyle/>
        <a:p>
          <a:r>
            <a:rPr lang="en-GB" dirty="0" smtClean="0"/>
            <a:t>Activity A</a:t>
          </a:r>
          <a:endParaRPr lang="en-GB" dirty="0"/>
        </a:p>
      </dgm:t>
    </dgm:pt>
    <dgm:pt modelId="{42D751E9-54D2-40C2-89BE-0F07DC070236}" type="parTrans" cxnId="{A9170552-9A55-481E-A6CA-A6B1CE1E543A}">
      <dgm:prSet/>
      <dgm:spPr/>
      <dgm:t>
        <a:bodyPr/>
        <a:lstStyle/>
        <a:p>
          <a:endParaRPr lang="en-GB"/>
        </a:p>
      </dgm:t>
    </dgm:pt>
    <dgm:pt modelId="{1DC18125-032E-48FE-8692-A1CE506190E9}" type="sibTrans" cxnId="{A9170552-9A55-481E-A6CA-A6B1CE1E543A}">
      <dgm:prSet/>
      <dgm:spPr/>
      <dgm:t>
        <a:bodyPr/>
        <a:lstStyle/>
        <a:p>
          <a:endParaRPr lang="en-GB"/>
        </a:p>
      </dgm:t>
    </dgm:pt>
    <dgm:pt modelId="{977D6389-39C1-4445-9358-857FB061B682}">
      <dgm:prSet phldrT="[Text]"/>
      <dgm:spPr/>
      <dgm:t>
        <a:bodyPr/>
        <a:lstStyle/>
        <a:p>
          <a:r>
            <a:rPr lang="en-GB" dirty="0" smtClean="0"/>
            <a:t>Activity B</a:t>
          </a:r>
          <a:endParaRPr lang="en-GB" dirty="0"/>
        </a:p>
      </dgm:t>
    </dgm:pt>
    <dgm:pt modelId="{4C112D37-0131-4796-9FB0-4D1ED1E63415}" type="parTrans" cxnId="{9393EF0D-5E22-4F00-AB3E-15048EBF570B}">
      <dgm:prSet/>
      <dgm:spPr/>
      <dgm:t>
        <a:bodyPr/>
        <a:lstStyle/>
        <a:p>
          <a:endParaRPr lang="en-GB"/>
        </a:p>
      </dgm:t>
    </dgm:pt>
    <dgm:pt modelId="{F8C603DA-CDB8-4932-AC87-33DC236A472B}" type="sibTrans" cxnId="{9393EF0D-5E22-4F00-AB3E-15048EBF570B}">
      <dgm:prSet/>
      <dgm:spPr/>
      <dgm:t>
        <a:bodyPr/>
        <a:lstStyle/>
        <a:p>
          <a:endParaRPr lang="en-GB"/>
        </a:p>
      </dgm:t>
    </dgm:pt>
    <dgm:pt modelId="{AFFAF662-C86F-4AD1-9E02-240DDBD6659E}">
      <dgm:prSet phldrT="[Text]"/>
      <dgm:spPr/>
      <dgm:t>
        <a:bodyPr/>
        <a:lstStyle/>
        <a:p>
          <a:r>
            <a:rPr lang="en-GB" dirty="0" smtClean="0"/>
            <a:t>Stage 2</a:t>
          </a:r>
          <a:endParaRPr lang="en-GB" dirty="0"/>
        </a:p>
      </dgm:t>
    </dgm:pt>
    <dgm:pt modelId="{DA44F4AF-0AF5-4419-8D13-F4B93AE841B5}" type="parTrans" cxnId="{1DD0872F-3BF4-4E31-B5CF-F60B7AA50C53}">
      <dgm:prSet/>
      <dgm:spPr/>
      <dgm:t>
        <a:bodyPr/>
        <a:lstStyle/>
        <a:p>
          <a:endParaRPr lang="en-GB"/>
        </a:p>
      </dgm:t>
    </dgm:pt>
    <dgm:pt modelId="{EC87D9BA-8F4F-409F-BACD-E4AB2E695505}" type="sibTrans" cxnId="{1DD0872F-3BF4-4E31-B5CF-F60B7AA50C53}">
      <dgm:prSet/>
      <dgm:spPr/>
      <dgm:t>
        <a:bodyPr/>
        <a:lstStyle/>
        <a:p>
          <a:endParaRPr lang="en-GB"/>
        </a:p>
      </dgm:t>
    </dgm:pt>
    <dgm:pt modelId="{8F1D8E9C-21F7-4670-8C4C-5C079277251C}">
      <dgm:prSet phldrT="[Text]"/>
      <dgm:spPr/>
      <dgm:t>
        <a:bodyPr/>
        <a:lstStyle/>
        <a:p>
          <a:r>
            <a:rPr lang="en-GB" dirty="0" smtClean="0"/>
            <a:t>Activity C</a:t>
          </a:r>
          <a:endParaRPr lang="en-GB" dirty="0"/>
        </a:p>
      </dgm:t>
    </dgm:pt>
    <dgm:pt modelId="{A053FA0E-BA40-4BEB-8FAC-BB94C996E3FA}" type="parTrans" cxnId="{59A7E212-3D35-48B0-86BC-91A7C89EC39B}">
      <dgm:prSet/>
      <dgm:spPr/>
      <dgm:t>
        <a:bodyPr/>
        <a:lstStyle/>
        <a:p>
          <a:endParaRPr lang="en-GB"/>
        </a:p>
      </dgm:t>
    </dgm:pt>
    <dgm:pt modelId="{8E97EE65-432C-4465-B870-0BF417304BF6}" type="sibTrans" cxnId="{59A7E212-3D35-48B0-86BC-91A7C89EC39B}">
      <dgm:prSet/>
      <dgm:spPr/>
      <dgm:t>
        <a:bodyPr/>
        <a:lstStyle/>
        <a:p>
          <a:endParaRPr lang="en-GB"/>
        </a:p>
      </dgm:t>
    </dgm:pt>
    <dgm:pt modelId="{8DB0CE1D-136C-4B4E-A009-BE88D456A42A}">
      <dgm:prSet phldrT="[Text]"/>
      <dgm:spPr/>
      <dgm:t>
        <a:bodyPr/>
        <a:lstStyle/>
        <a:p>
          <a:r>
            <a:rPr lang="en-GB" dirty="0" smtClean="0"/>
            <a:t>Activity D</a:t>
          </a:r>
          <a:endParaRPr lang="en-GB" dirty="0"/>
        </a:p>
      </dgm:t>
    </dgm:pt>
    <dgm:pt modelId="{D3276B2E-086C-4142-B4A1-E544A0C42027}" type="parTrans" cxnId="{1EDE8E57-51B2-4043-AEDA-3A9B0E67BBFA}">
      <dgm:prSet/>
      <dgm:spPr/>
      <dgm:t>
        <a:bodyPr/>
        <a:lstStyle/>
        <a:p>
          <a:endParaRPr lang="en-GB"/>
        </a:p>
      </dgm:t>
    </dgm:pt>
    <dgm:pt modelId="{51A8C3F0-05F9-425D-922F-E4336C846A16}" type="sibTrans" cxnId="{1EDE8E57-51B2-4043-AEDA-3A9B0E67BBFA}">
      <dgm:prSet/>
      <dgm:spPr/>
      <dgm:t>
        <a:bodyPr/>
        <a:lstStyle/>
        <a:p>
          <a:endParaRPr lang="en-GB"/>
        </a:p>
      </dgm:t>
    </dgm:pt>
    <dgm:pt modelId="{A49CFBEB-B669-4C1C-BE2B-566B9AC6771F}">
      <dgm:prSet phldrT="[Text]"/>
      <dgm:spPr/>
      <dgm:t>
        <a:bodyPr/>
        <a:lstStyle/>
        <a:p>
          <a:r>
            <a:rPr lang="en-GB" dirty="0" smtClean="0"/>
            <a:t>Stage 3</a:t>
          </a:r>
          <a:endParaRPr lang="en-GB" dirty="0"/>
        </a:p>
      </dgm:t>
    </dgm:pt>
    <dgm:pt modelId="{CCB1BAE1-E472-455A-8EAC-C3DAF2AFEBFB}" type="parTrans" cxnId="{9FFB49D7-E41B-4797-B4BF-88EDE0EF282B}">
      <dgm:prSet/>
      <dgm:spPr/>
      <dgm:t>
        <a:bodyPr/>
        <a:lstStyle/>
        <a:p>
          <a:endParaRPr lang="en-GB"/>
        </a:p>
      </dgm:t>
    </dgm:pt>
    <dgm:pt modelId="{4B554FDE-1BAD-4027-85A2-D7595D939B4E}" type="sibTrans" cxnId="{9FFB49D7-E41B-4797-B4BF-88EDE0EF282B}">
      <dgm:prSet/>
      <dgm:spPr/>
      <dgm:t>
        <a:bodyPr/>
        <a:lstStyle/>
        <a:p>
          <a:endParaRPr lang="en-GB"/>
        </a:p>
      </dgm:t>
    </dgm:pt>
    <dgm:pt modelId="{02B12459-D9C7-4AC7-92E4-5DE668000C1E}">
      <dgm:prSet phldrT="[Text]"/>
      <dgm:spPr/>
      <dgm:t>
        <a:bodyPr/>
        <a:lstStyle/>
        <a:p>
          <a:r>
            <a:rPr lang="en-GB" dirty="0" smtClean="0"/>
            <a:t>Activity E</a:t>
          </a:r>
          <a:endParaRPr lang="en-GB" dirty="0"/>
        </a:p>
      </dgm:t>
    </dgm:pt>
    <dgm:pt modelId="{10523381-0BAD-4E90-B486-5DDD5380D64E}" type="parTrans" cxnId="{9C87803C-9F88-4770-96B3-03BE865FE8EB}">
      <dgm:prSet/>
      <dgm:spPr/>
      <dgm:t>
        <a:bodyPr/>
        <a:lstStyle/>
        <a:p>
          <a:endParaRPr lang="en-GB"/>
        </a:p>
      </dgm:t>
    </dgm:pt>
    <dgm:pt modelId="{48FB7B7F-C3B8-44EF-88B4-59F0AB75DF73}" type="sibTrans" cxnId="{9C87803C-9F88-4770-96B3-03BE865FE8EB}">
      <dgm:prSet/>
      <dgm:spPr/>
      <dgm:t>
        <a:bodyPr/>
        <a:lstStyle/>
        <a:p>
          <a:endParaRPr lang="en-GB"/>
        </a:p>
      </dgm:t>
    </dgm:pt>
    <dgm:pt modelId="{25BB46D5-96D6-4D1A-BF2E-A55318FA785D}">
      <dgm:prSet phldrT="[Text]"/>
      <dgm:spPr/>
      <dgm:t>
        <a:bodyPr/>
        <a:lstStyle/>
        <a:p>
          <a:r>
            <a:rPr lang="en-GB" dirty="0" smtClean="0"/>
            <a:t>Activity F</a:t>
          </a:r>
          <a:endParaRPr lang="en-GB" dirty="0"/>
        </a:p>
      </dgm:t>
    </dgm:pt>
    <dgm:pt modelId="{A79C6835-9388-4513-B735-4C5685D0EBAB}" type="parTrans" cxnId="{C9A4FF57-95C3-4DC6-AD13-831D234912F9}">
      <dgm:prSet/>
      <dgm:spPr/>
      <dgm:t>
        <a:bodyPr/>
        <a:lstStyle/>
        <a:p>
          <a:endParaRPr lang="en-GB"/>
        </a:p>
      </dgm:t>
    </dgm:pt>
    <dgm:pt modelId="{BAA2B9F8-308E-4C16-8528-7F887840B513}" type="sibTrans" cxnId="{C9A4FF57-95C3-4DC6-AD13-831D234912F9}">
      <dgm:prSet/>
      <dgm:spPr/>
      <dgm:t>
        <a:bodyPr/>
        <a:lstStyle/>
        <a:p>
          <a:endParaRPr lang="en-GB"/>
        </a:p>
      </dgm:t>
    </dgm:pt>
    <dgm:pt modelId="{9D554CFD-D2DC-4026-9F2E-A77E64127E80}">
      <dgm:prSet phldrT="[Text]"/>
      <dgm:spPr/>
      <dgm:t>
        <a:bodyPr/>
        <a:lstStyle/>
        <a:p>
          <a:r>
            <a:rPr lang="en-GB" dirty="0" smtClean="0"/>
            <a:t>Stage 4</a:t>
          </a:r>
          <a:endParaRPr lang="en-GB" dirty="0"/>
        </a:p>
      </dgm:t>
    </dgm:pt>
    <dgm:pt modelId="{897F134E-4FEB-4759-B5DF-C41E48277261}" type="parTrans" cxnId="{55ED5E3A-416C-4529-BC5A-8867E04F0575}">
      <dgm:prSet/>
      <dgm:spPr/>
      <dgm:t>
        <a:bodyPr/>
        <a:lstStyle/>
        <a:p>
          <a:endParaRPr lang="en-GB"/>
        </a:p>
      </dgm:t>
    </dgm:pt>
    <dgm:pt modelId="{BF755ADE-9A61-42FE-9768-E17A3B7556F5}" type="sibTrans" cxnId="{55ED5E3A-416C-4529-BC5A-8867E04F0575}">
      <dgm:prSet/>
      <dgm:spPr/>
      <dgm:t>
        <a:bodyPr/>
        <a:lstStyle/>
        <a:p>
          <a:endParaRPr lang="en-GB"/>
        </a:p>
      </dgm:t>
    </dgm:pt>
    <dgm:pt modelId="{1FE5E5A1-B0A4-45E7-9D22-27A36CE5649E}">
      <dgm:prSet phldrT="[Text]"/>
      <dgm:spPr/>
      <dgm:t>
        <a:bodyPr/>
        <a:lstStyle/>
        <a:p>
          <a:r>
            <a:rPr lang="en-GB" dirty="0" smtClean="0"/>
            <a:t>Activity G</a:t>
          </a:r>
          <a:endParaRPr lang="en-GB" dirty="0"/>
        </a:p>
      </dgm:t>
    </dgm:pt>
    <dgm:pt modelId="{20EB316F-6DED-4534-98C1-38DF27A155C0}" type="parTrans" cxnId="{B8054956-D08D-4FF2-B182-897D442F1F1F}">
      <dgm:prSet/>
      <dgm:spPr/>
      <dgm:t>
        <a:bodyPr/>
        <a:lstStyle/>
        <a:p>
          <a:endParaRPr lang="en-GB"/>
        </a:p>
      </dgm:t>
    </dgm:pt>
    <dgm:pt modelId="{D8B1367F-CE01-4472-A9AC-681930F536BA}" type="sibTrans" cxnId="{B8054956-D08D-4FF2-B182-897D442F1F1F}">
      <dgm:prSet/>
      <dgm:spPr/>
      <dgm:t>
        <a:bodyPr/>
        <a:lstStyle/>
        <a:p>
          <a:endParaRPr lang="en-GB"/>
        </a:p>
      </dgm:t>
    </dgm:pt>
    <dgm:pt modelId="{42D0FDDC-4497-4DBF-9FAD-7A8FE4E6FD33}">
      <dgm:prSet phldrT="[Text]"/>
      <dgm:spPr/>
      <dgm:t>
        <a:bodyPr/>
        <a:lstStyle/>
        <a:p>
          <a:r>
            <a:rPr lang="en-GB" dirty="0" smtClean="0"/>
            <a:t>Activity H</a:t>
          </a:r>
          <a:endParaRPr lang="en-GB" dirty="0"/>
        </a:p>
      </dgm:t>
    </dgm:pt>
    <dgm:pt modelId="{C4311FD9-AE53-4BF7-B321-E8D442452EBB}" type="parTrans" cxnId="{24B7C2B6-C1DF-44EB-89C4-FEC964AB75ED}">
      <dgm:prSet/>
      <dgm:spPr/>
      <dgm:t>
        <a:bodyPr/>
        <a:lstStyle/>
        <a:p>
          <a:endParaRPr lang="en-GB"/>
        </a:p>
      </dgm:t>
    </dgm:pt>
    <dgm:pt modelId="{30DFA979-A374-4D00-A8F8-0393688F230C}" type="sibTrans" cxnId="{24B7C2B6-C1DF-44EB-89C4-FEC964AB75ED}">
      <dgm:prSet/>
      <dgm:spPr/>
      <dgm:t>
        <a:bodyPr/>
        <a:lstStyle/>
        <a:p>
          <a:endParaRPr lang="en-GB"/>
        </a:p>
      </dgm:t>
    </dgm:pt>
    <dgm:pt modelId="{B54B7274-32BC-4E5C-AADB-4654BA111F31}">
      <dgm:prSet phldrT="[Text]"/>
      <dgm:spPr/>
      <dgm:t>
        <a:bodyPr/>
        <a:lstStyle/>
        <a:p>
          <a:r>
            <a:rPr lang="en-GB" dirty="0" smtClean="0"/>
            <a:t>Activity I</a:t>
          </a:r>
          <a:endParaRPr lang="en-GB" dirty="0"/>
        </a:p>
      </dgm:t>
    </dgm:pt>
    <dgm:pt modelId="{963BB657-F2A5-4936-9DD0-76AF2F9D4588}" type="parTrans" cxnId="{8E441FCB-5415-49E5-AF1F-4FB42EA4D9A4}">
      <dgm:prSet/>
      <dgm:spPr/>
      <dgm:t>
        <a:bodyPr/>
        <a:lstStyle/>
        <a:p>
          <a:endParaRPr lang="en-GB"/>
        </a:p>
      </dgm:t>
    </dgm:pt>
    <dgm:pt modelId="{6E36F18A-3912-430A-81F5-8325C3D4E207}" type="sibTrans" cxnId="{8E441FCB-5415-49E5-AF1F-4FB42EA4D9A4}">
      <dgm:prSet/>
      <dgm:spPr/>
      <dgm:t>
        <a:bodyPr/>
        <a:lstStyle/>
        <a:p>
          <a:endParaRPr lang="en-GB"/>
        </a:p>
      </dgm:t>
    </dgm:pt>
    <dgm:pt modelId="{5C212745-7A81-413A-9A2F-512F3F369A31}" type="pres">
      <dgm:prSet presAssocID="{ED2F0B67-9677-4B03-A589-1BEE754EDC72}" presName="Name0" presStyleCnt="0">
        <dgm:presLayoutVars>
          <dgm:dir/>
          <dgm:animLvl val="lvl"/>
          <dgm:resizeHandles val="exact"/>
        </dgm:presLayoutVars>
      </dgm:prSet>
      <dgm:spPr/>
      <dgm:t>
        <a:bodyPr/>
        <a:lstStyle/>
        <a:p>
          <a:endParaRPr lang="en-GB"/>
        </a:p>
      </dgm:t>
    </dgm:pt>
    <dgm:pt modelId="{B809019A-8131-426D-AD6A-93B63BD2D37E}" type="pres">
      <dgm:prSet presAssocID="{ED2F0B67-9677-4B03-A589-1BEE754EDC72}" presName="tSp" presStyleCnt="0"/>
      <dgm:spPr/>
    </dgm:pt>
    <dgm:pt modelId="{B956A5BE-FDD3-4DC8-86F2-2090FAB55BEC}" type="pres">
      <dgm:prSet presAssocID="{ED2F0B67-9677-4B03-A589-1BEE754EDC72}" presName="bSp" presStyleCnt="0"/>
      <dgm:spPr/>
    </dgm:pt>
    <dgm:pt modelId="{F9A8E54E-CF4C-4601-A02C-DCFF43D9F031}" type="pres">
      <dgm:prSet presAssocID="{ED2F0B67-9677-4B03-A589-1BEE754EDC72}" presName="process" presStyleCnt="0"/>
      <dgm:spPr/>
    </dgm:pt>
    <dgm:pt modelId="{BC0B2474-9819-41BC-8619-7CF24FCE6F72}" type="pres">
      <dgm:prSet presAssocID="{59C6A833-6147-431D-A76C-59BC8C9377B2}" presName="composite1" presStyleCnt="0"/>
      <dgm:spPr/>
    </dgm:pt>
    <dgm:pt modelId="{B5F6C4EF-115D-4495-9E04-F42DCEF17206}" type="pres">
      <dgm:prSet presAssocID="{59C6A833-6147-431D-A76C-59BC8C9377B2}" presName="dummyNode1" presStyleLbl="node1" presStyleIdx="0" presStyleCnt="4"/>
      <dgm:spPr/>
    </dgm:pt>
    <dgm:pt modelId="{8E81A151-79BB-4FE2-9BF6-CD15309DFAB6}" type="pres">
      <dgm:prSet presAssocID="{59C6A833-6147-431D-A76C-59BC8C9377B2}" presName="childNode1" presStyleLbl="bgAcc1" presStyleIdx="0" presStyleCnt="4">
        <dgm:presLayoutVars>
          <dgm:bulletEnabled val="1"/>
        </dgm:presLayoutVars>
      </dgm:prSet>
      <dgm:spPr/>
      <dgm:t>
        <a:bodyPr/>
        <a:lstStyle/>
        <a:p>
          <a:endParaRPr lang="en-GB"/>
        </a:p>
      </dgm:t>
    </dgm:pt>
    <dgm:pt modelId="{E860A690-2233-4A9D-9EC7-3C85B42D3998}" type="pres">
      <dgm:prSet presAssocID="{59C6A833-6147-431D-A76C-59BC8C9377B2}" presName="childNode1tx" presStyleLbl="bgAcc1" presStyleIdx="0" presStyleCnt="4">
        <dgm:presLayoutVars>
          <dgm:bulletEnabled val="1"/>
        </dgm:presLayoutVars>
      </dgm:prSet>
      <dgm:spPr/>
      <dgm:t>
        <a:bodyPr/>
        <a:lstStyle/>
        <a:p>
          <a:endParaRPr lang="en-GB"/>
        </a:p>
      </dgm:t>
    </dgm:pt>
    <dgm:pt modelId="{F45E45F0-7341-4EA1-A668-CF0EE4403C03}" type="pres">
      <dgm:prSet presAssocID="{59C6A833-6147-431D-A76C-59BC8C9377B2}" presName="parentNode1" presStyleLbl="node1" presStyleIdx="0" presStyleCnt="4">
        <dgm:presLayoutVars>
          <dgm:chMax val="1"/>
          <dgm:bulletEnabled val="1"/>
        </dgm:presLayoutVars>
      </dgm:prSet>
      <dgm:spPr/>
      <dgm:t>
        <a:bodyPr/>
        <a:lstStyle/>
        <a:p>
          <a:endParaRPr lang="en-GB"/>
        </a:p>
      </dgm:t>
    </dgm:pt>
    <dgm:pt modelId="{4525130F-2DC6-4CF6-8276-AD04BFC72E15}" type="pres">
      <dgm:prSet presAssocID="{59C6A833-6147-431D-A76C-59BC8C9377B2}" presName="connSite1" presStyleCnt="0"/>
      <dgm:spPr/>
    </dgm:pt>
    <dgm:pt modelId="{08FCFAA6-6D18-4407-B752-EA1B78CA4656}" type="pres">
      <dgm:prSet presAssocID="{7E779838-BD95-416A-AF2F-8310F9CC0CD1}" presName="Name9" presStyleLbl="sibTrans2D1" presStyleIdx="0" presStyleCnt="3"/>
      <dgm:spPr/>
      <dgm:t>
        <a:bodyPr/>
        <a:lstStyle/>
        <a:p>
          <a:endParaRPr lang="en-GB"/>
        </a:p>
      </dgm:t>
    </dgm:pt>
    <dgm:pt modelId="{13E459F4-A4BC-4EC4-897F-86DBC0B18D46}" type="pres">
      <dgm:prSet presAssocID="{AFFAF662-C86F-4AD1-9E02-240DDBD6659E}" presName="composite2" presStyleCnt="0"/>
      <dgm:spPr/>
    </dgm:pt>
    <dgm:pt modelId="{BE8866EC-1D76-4A2A-8460-C8004839EAFD}" type="pres">
      <dgm:prSet presAssocID="{AFFAF662-C86F-4AD1-9E02-240DDBD6659E}" presName="dummyNode2" presStyleLbl="node1" presStyleIdx="0" presStyleCnt="4"/>
      <dgm:spPr/>
    </dgm:pt>
    <dgm:pt modelId="{114D0294-758F-4760-9810-D80A36E054FF}" type="pres">
      <dgm:prSet presAssocID="{AFFAF662-C86F-4AD1-9E02-240DDBD6659E}" presName="childNode2" presStyleLbl="bgAcc1" presStyleIdx="1" presStyleCnt="4">
        <dgm:presLayoutVars>
          <dgm:bulletEnabled val="1"/>
        </dgm:presLayoutVars>
      </dgm:prSet>
      <dgm:spPr/>
      <dgm:t>
        <a:bodyPr/>
        <a:lstStyle/>
        <a:p>
          <a:endParaRPr lang="en-GB"/>
        </a:p>
      </dgm:t>
    </dgm:pt>
    <dgm:pt modelId="{B1067A3F-95AF-495C-A363-955B1F58294E}" type="pres">
      <dgm:prSet presAssocID="{AFFAF662-C86F-4AD1-9E02-240DDBD6659E}" presName="childNode2tx" presStyleLbl="bgAcc1" presStyleIdx="1" presStyleCnt="4">
        <dgm:presLayoutVars>
          <dgm:bulletEnabled val="1"/>
        </dgm:presLayoutVars>
      </dgm:prSet>
      <dgm:spPr/>
      <dgm:t>
        <a:bodyPr/>
        <a:lstStyle/>
        <a:p>
          <a:endParaRPr lang="en-GB"/>
        </a:p>
      </dgm:t>
    </dgm:pt>
    <dgm:pt modelId="{0F27CC8B-12FA-4E02-8442-177A62F40047}" type="pres">
      <dgm:prSet presAssocID="{AFFAF662-C86F-4AD1-9E02-240DDBD6659E}" presName="parentNode2" presStyleLbl="node1" presStyleIdx="1" presStyleCnt="4">
        <dgm:presLayoutVars>
          <dgm:chMax val="0"/>
          <dgm:bulletEnabled val="1"/>
        </dgm:presLayoutVars>
      </dgm:prSet>
      <dgm:spPr/>
      <dgm:t>
        <a:bodyPr/>
        <a:lstStyle/>
        <a:p>
          <a:endParaRPr lang="en-GB"/>
        </a:p>
      </dgm:t>
    </dgm:pt>
    <dgm:pt modelId="{B05F9B41-258C-4DE6-AA77-1A03B69E78F1}" type="pres">
      <dgm:prSet presAssocID="{AFFAF662-C86F-4AD1-9E02-240DDBD6659E}" presName="connSite2" presStyleCnt="0"/>
      <dgm:spPr/>
    </dgm:pt>
    <dgm:pt modelId="{4F362A95-C5A8-4F48-9CA9-096F59483252}" type="pres">
      <dgm:prSet presAssocID="{EC87D9BA-8F4F-409F-BACD-E4AB2E695505}" presName="Name18" presStyleLbl="sibTrans2D1" presStyleIdx="1" presStyleCnt="3"/>
      <dgm:spPr/>
      <dgm:t>
        <a:bodyPr/>
        <a:lstStyle/>
        <a:p>
          <a:endParaRPr lang="en-GB"/>
        </a:p>
      </dgm:t>
    </dgm:pt>
    <dgm:pt modelId="{B5543608-9A8F-478E-B258-1A15641E2485}" type="pres">
      <dgm:prSet presAssocID="{A49CFBEB-B669-4C1C-BE2B-566B9AC6771F}" presName="composite1" presStyleCnt="0"/>
      <dgm:spPr/>
    </dgm:pt>
    <dgm:pt modelId="{C021EDAA-FC1D-4101-A08B-B4A1BBFAD7C6}" type="pres">
      <dgm:prSet presAssocID="{A49CFBEB-B669-4C1C-BE2B-566B9AC6771F}" presName="dummyNode1" presStyleLbl="node1" presStyleIdx="1" presStyleCnt="4"/>
      <dgm:spPr/>
    </dgm:pt>
    <dgm:pt modelId="{84CB2F10-65FF-41A8-BD3B-55C6F78B338A}" type="pres">
      <dgm:prSet presAssocID="{A49CFBEB-B669-4C1C-BE2B-566B9AC6771F}" presName="childNode1" presStyleLbl="bgAcc1" presStyleIdx="2" presStyleCnt="4">
        <dgm:presLayoutVars>
          <dgm:bulletEnabled val="1"/>
        </dgm:presLayoutVars>
      </dgm:prSet>
      <dgm:spPr/>
      <dgm:t>
        <a:bodyPr/>
        <a:lstStyle/>
        <a:p>
          <a:endParaRPr lang="en-GB"/>
        </a:p>
      </dgm:t>
    </dgm:pt>
    <dgm:pt modelId="{3ADA3FF1-B24F-4D6A-9C91-B59B9E831772}" type="pres">
      <dgm:prSet presAssocID="{A49CFBEB-B669-4C1C-BE2B-566B9AC6771F}" presName="childNode1tx" presStyleLbl="bgAcc1" presStyleIdx="2" presStyleCnt="4">
        <dgm:presLayoutVars>
          <dgm:bulletEnabled val="1"/>
        </dgm:presLayoutVars>
      </dgm:prSet>
      <dgm:spPr/>
      <dgm:t>
        <a:bodyPr/>
        <a:lstStyle/>
        <a:p>
          <a:endParaRPr lang="en-GB"/>
        </a:p>
      </dgm:t>
    </dgm:pt>
    <dgm:pt modelId="{ED446E03-8BFB-4537-8519-2369790082C7}" type="pres">
      <dgm:prSet presAssocID="{A49CFBEB-B669-4C1C-BE2B-566B9AC6771F}" presName="parentNode1" presStyleLbl="node1" presStyleIdx="2" presStyleCnt="4">
        <dgm:presLayoutVars>
          <dgm:chMax val="1"/>
          <dgm:bulletEnabled val="1"/>
        </dgm:presLayoutVars>
      </dgm:prSet>
      <dgm:spPr/>
      <dgm:t>
        <a:bodyPr/>
        <a:lstStyle/>
        <a:p>
          <a:endParaRPr lang="en-GB"/>
        </a:p>
      </dgm:t>
    </dgm:pt>
    <dgm:pt modelId="{876D1E2A-8652-4CEA-B5D9-361BB3BD7636}" type="pres">
      <dgm:prSet presAssocID="{A49CFBEB-B669-4C1C-BE2B-566B9AC6771F}" presName="connSite1" presStyleCnt="0"/>
      <dgm:spPr/>
    </dgm:pt>
    <dgm:pt modelId="{AC348A45-A5C7-4E6D-92DE-95FE16667580}" type="pres">
      <dgm:prSet presAssocID="{4B554FDE-1BAD-4027-85A2-D7595D939B4E}" presName="Name9" presStyleLbl="sibTrans2D1" presStyleIdx="2" presStyleCnt="3"/>
      <dgm:spPr/>
      <dgm:t>
        <a:bodyPr/>
        <a:lstStyle/>
        <a:p>
          <a:endParaRPr lang="en-GB"/>
        </a:p>
      </dgm:t>
    </dgm:pt>
    <dgm:pt modelId="{362F9A07-23C2-4F8F-84C4-5B4379272B85}" type="pres">
      <dgm:prSet presAssocID="{9D554CFD-D2DC-4026-9F2E-A77E64127E80}" presName="composite2" presStyleCnt="0"/>
      <dgm:spPr/>
    </dgm:pt>
    <dgm:pt modelId="{2C071C72-6336-4C51-B12A-327D4FAD215A}" type="pres">
      <dgm:prSet presAssocID="{9D554CFD-D2DC-4026-9F2E-A77E64127E80}" presName="dummyNode2" presStyleLbl="node1" presStyleIdx="2" presStyleCnt="4"/>
      <dgm:spPr/>
    </dgm:pt>
    <dgm:pt modelId="{4D739E18-266E-4E50-919B-79D2E608083B}" type="pres">
      <dgm:prSet presAssocID="{9D554CFD-D2DC-4026-9F2E-A77E64127E80}" presName="childNode2" presStyleLbl="bgAcc1" presStyleIdx="3" presStyleCnt="4">
        <dgm:presLayoutVars>
          <dgm:bulletEnabled val="1"/>
        </dgm:presLayoutVars>
      </dgm:prSet>
      <dgm:spPr/>
      <dgm:t>
        <a:bodyPr/>
        <a:lstStyle/>
        <a:p>
          <a:endParaRPr lang="en-GB"/>
        </a:p>
      </dgm:t>
    </dgm:pt>
    <dgm:pt modelId="{D1980EBB-6B99-4B21-8168-F2F35A993685}" type="pres">
      <dgm:prSet presAssocID="{9D554CFD-D2DC-4026-9F2E-A77E64127E80}" presName="childNode2tx" presStyleLbl="bgAcc1" presStyleIdx="3" presStyleCnt="4">
        <dgm:presLayoutVars>
          <dgm:bulletEnabled val="1"/>
        </dgm:presLayoutVars>
      </dgm:prSet>
      <dgm:spPr/>
      <dgm:t>
        <a:bodyPr/>
        <a:lstStyle/>
        <a:p>
          <a:endParaRPr lang="en-GB"/>
        </a:p>
      </dgm:t>
    </dgm:pt>
    <dgm:pt modelId="{7C768ECC-DE47-4208-AB4F-9FBE75DCA775}" type="pres">
      <dgm:prSet presAssocID="{9D554CFD-D2DC-4026-9F2E-A77E64127E80}" presName="parentNode2" presStyleLbl="node1" presStyleIdx="3" presStyleCnt="4">
        <dgm:presLayoutVars>
          <dgm:chMax val="0"/>
          <dgm:bulletEnabled val="1"/>
        </dgm:presLayoutVars>
      </dgm:prSet>
      <dgm:spPr/>
      <dgm:t>
        <a:bodyPr/>
        <a:lstStyle/>
        <a:p>
          <a:endParaRPr lang="en-GB"/>
        </a:p>
      </dgm:t>
    </dgm:pt>
    <dgm:pt modelId="{8CB153FB-8FFA-4053-B56D-150DD5FD2EDF}" type="pres">
      <dgm:prSet presAssocID="{9D554CFD-D2DC-4026-9F2E-A77E64127E80}" presName="connSite2" presStyleCnt="0"/>
      <dgm:spPr/>
    </dgm:pt>
  </dgm:ptLst>
  <dgm:cxnLst>
    <dgm:cxn modelId="{A38C5270-CAAC-40A1-8CD7-AB4000A71A76}" type="presOf" srcId="{977D6389-39C1-4445-9358-857FB061B682}" destId="{E860A690-2233-4A9D-9EC7-3C85B42D3998}" srcOrd="1" destOrd="1" presId="urn:microsoft.com/office/officeart/2005/8/layout/hProcess4"/>
    <dgm:cxn modelId="{9FFB49D7-E41B-4797-B4BF-88EDE0EF282B}" srcId="{ED2F0B67-9677-4B03-A589-1BEE754EDC72}" destId="{A49CFBEB-B669-4C1C-BE2B-566B9AC6771F}" srcOrd="2" destOrd="0" parTransId="{CCB1BAE1-E472-455A-8EAC-C3DAF2AFEBFB}" sibTransId="{4B554FDE-1BAD-4027-85A2-D7595D939B4E}"/>
    <dgm:cxn modelId="{E1E85748-F6BE-43CC-9B0B-110F6F88C085}" type="presOf" srcId="{EC87D9BA-8F4F-409F-BACD-E4AB2E695505}" destId="{4F362A95-C5A8-4F48-9CA9-096F59483252}" srcOrd="0" destOrd="0" presId="urn:microsoft.com/office/officeart/2005/8/layout/hProcess4"/>
    <dgm:cxn modelId="{C9B9191D-C0D4-485B-8A39-AC140C788D31}" type="presOf" srcId="{B54B7274-32BC-4E5C-AADB-4654BA111F31}" destId="{D1980EBB-6B99-4B21-8168-F2F35A993685}" srcOrd="1" destOrd="2" presId="urn:microsoft.com/office/officeart/2005/8/layout/hProcess4"/>
    <dgm:cxn modelId="{99FFE147-5F93-4B38-99F0-CCFDBF009FB2}" type="presOf" srcId="{AFFAF662-C86F-4AD1-9E02-240DDBD6659E}" destId="{0F27CC8B-12FA-4E02-8442-177A62F40047}" srcOrd="0" destOrd="0" presId="urn:microsoft.com/office/officeart/2005/8/layout/hProcess4"/>
    <dgm:cxn modelId="{050A5637-55C3-436A-9419-78B254214606}" type="presOf" srcId="{B52661B9-E1CB-4047-A8A5-D1C2322E1B10}" destId="{8E81A151-79BB-4FE2-9BF6-CD15309DFAB6}" srcOrd="0" destOrd="0" presId="urn:microsoft.com/office/officeart/2005/8/layout/hProcess4"/>
    <dgm:cxn modelId="{4315A79A-0554-48AB-B5F8-143F2EAD19D6}" type="presOf" srcId="{1FE5E5A1-B0A4-45E7-9D22-27A36CE5649E}" destId="{D1980EBB-6B99-4B21-8168-F2F35A993685}" srcOrd="1" destOrd="0" presId="urn:microsoft.com/office/officeart/2005/8/layout/hProcess4"/>
    <dgm:cxn modelId="{C9A4FF57-95C3-4DC6-AD13-831D234912F9}" srcId="{A49CFBEB-B669-4C1C-BE2B-566B9AC6771F}" destId="{25BB46D5-96D6-4D1A-BF2E-A55318FA785D}" srcOrd="1" destOrd="0" parTransId="{A79C6835-9388-4513-B735-4C5685D0EBAB}" sibTransId="{BAA2B9F8-308E-4C16-8528-7F887840B513}"/>
    <dgm:cxn modelId="{CFBF676B-97B4-4563-B053-C34F648AC527}" type="presOf" srcId="{B52661B9-E1CB-4047-A8A5-D1C2322E1B10}" destId="{E860A690-2233-4A9D-9EC7-3C85B42D3998}" srcOrd="1" destOrd="0" presId="urn:microsoft.com/office/officeart/2005/8/layout/hProcess4"/>
    <dgm:cxn modelId="{9BBC3458-3188-4C99-ACEF-0243F1669C98}" type="presOf" srcId="{59C6A833-6147-431D-A76C-59BC8C9377B2}" destId="{F45E45F0-7341-4EA1-A668-CF0EE4403C03}" srcOrd="0" destOrd="0" presId="urn:microsoft.com/office/officeart/2005/8/layout/hProcess4"/>
    <dgm:cxn modelId="{EE21197F-0107-4257-83D1-0335DD471CA0}" srcId="{ED2F0B67-9677-4B03-A589-1BEE754EDC72}" destId="{59C6A833-6147-431D-A76C-59BC8C9377B2}" srcOrd="0" destOrd="0" parTransId="{393BE4FF-3425-4952-8FC7-F0EC584316BC}" sibTransId="{7E779838-BD95-416A-AF2F-8310F9CC0CD1}"/>
    <dgm:cxn modelId="{C34CBD06-60DE-4AB4-9D6F-67945024C0E8}" type="presOf" srcId="{8F1D8E9C-21F7-4670-8C4C-5C079277251C}" destId="{114D0294-758F-4760-9810-D80A36E054FF}" srcOrd="0" destOrd="0" presId="urn:microsoft.com/office/officeart/2005/8/layout/hProcess4"/>
    <dgm:cxn modelId="{55ED5E3A-416C-4529-BC5A-8867E04F0575}" srcId="{ED2F0B67-9677-4B03-A589-1BEE754EDC72}" destId="{9D554CFD-D2DC-4026-9F2E-A77E64127E80}" srcOrd="3" destOrd="0" parTransId="{897F134E-4FEB-4759-B5DF-C41E48277261}" sibTransId="{BF755ADE-9A61-42FE-9768-E17A3B7556F5}"/>
    <dgm:cxn modelId="{C305C21B-FCAC-46A2-BD0B-3F75ED1CC6E7}" type="presOf" srcId="{8F1D8E9C-21F7-4670-8C4C-5C079277251C}" destId="{B1067A3F-95AF-495C-A363-955B1F58294E}" srcOrd="1" destOrd="0" presId="urn:microsoft.com/office/officeart/2005/8/layout/hProcess4"/>
    <dgm:cxn modelId="{E8CD3B24-9AA5-491D-BDF5-33409EA8B830}" type="presOf" srcId="{4B554FDE-1BAD-4027-85A2-D7595D939B4E}" destId="{AC348A45-A5C7-4E6D-92DE-95FE16667580}" srcOrd="0" destOrd="0" presId="urn:microsoft.com/office/officeart/2005/8/layout/hProcess4"/>
    <dgm:cxn modelId="{E49715D1-C64C-40AE-9AF3-04F66518E4CC}" type="presOf" srcId="{ED2F0B67-9677-4B03-A589-1BEE754EDC72}" destId="{5C212745-7A81-413A-9A2F-512F3F369A31}" srcOrd="0" destOrd="0" presId="urn:microsoft.com/office/officeart/2005/8/layout/hProcess4"/>
    <dgm:cxn modelId="{9393EF0D-5E22-4F00-AB3E-15048EBF570B}" srcId="{59C6A833-6147-431D-A76C-59BC8C9377B2}" destId="{977D6389-39C1-4445-9358-857FB061B682}" srcOrd="1" destOrd="0" parTransId="{4C112D37-0131-4796-9FB0-4D1ED1E63415}" sibTransId="{F8C603DA-CDB8-4932-AC87-33DC236A472B}"/>
    <dgm:cxn modelId="{5F34C335-3B7C-43DD-AEDB-4D8DCCABC6A1}" type="presOf" srcId="{7E779838-BD95-416A-AF2F-8310F9CC0CD1}" destId="{08FCFAA6-6D18-4407-B752-EA1B78CA4656}" srcOrd="0" destOrd="0" presId="urn:microsoft.com/office/officeart/2005/8/layout/hProcess4"/>
    <dgm:cxn modelId="{A9170552-9A55-481E-A6CA-A6B1CE1E543A}" srcId="{59C6A833-6147-431D-A76C-59BC8C9377B2}" destId="{B52661B9-E1CB-4047-A8A5-D1C2322E1B10}" srcOrd="0" destOrd="0" parTransId="{42D751E9-54D2-40C2-89BE-0F07DC070236}" sibTransId="{1DC18125-032E-48FE-8692-A1CE506190E9}"/>
    <dgm:cxn modelId="{1EDE8E57-51B2-4043-AEDA-3A9B0E67BBFA}" srcId="{AFFAF662-C86F-4AD1-9E02-240DDBD6659E}" destId="{8DB0CE1D-136C-4B4E-A009-BE88D456A42A}" srcOrd="1" destOrd="0" parTransId="{D3276B2E-086C-4142-B4A1-E544A0C42027}" sibTransId="{51A8C3F0-05F9-425D-922F-E4336C846A16}"/>
    <dgm:cxn modelId="{1DD0872F-3BF4-4E31-B5CF-F60B7AA50C53}" srcId="{ED2F0B67-9677-4B03-A589-1BEE754EDC72}" destId="{AFFAF662-C86F-4AD1-9E02-240DDBD6659E}" srcOrd="1" destOrd="0" parTransId="{DA44F4AF-0AF5-4419-8D13-F4B93AE841B5}" sibTransId="{EC87D9BA-8F4F-409F-BACD-E4AB2E695505}"/>
    <dgm:cxn modelId="{B6F3DF31-CB6F-460F-B337-BAD5573AE4DB}" type="presOf" srcId="{1FE5E5A1-B0A4-45E7-9D22-27A36CE5649E}" destId="{4D739E18-266E-4E50-919B-79D2E608083B}" srcOrd="0" destOrd="0" presId="urn:microsoft.com/office/officeart/2005/8/layout/hProcess4"/>
    <dgm:cxn modelId="{21D80F31-BA37-419E-95AF-701D268E6FE9}" type="presOf" srcId="{9D554CFD-D2DC-4026-9F2E-A77E64127E80}" destId="{7C768ECC-DE47-4208-AB4F-9FBE75DCA775}" srcOrd="0" destOrd="0" presId="urn:microsoft.com/office/officeart/2005/8/layout/hProcess4"/>
    <dgm:cxn modelId="{CEB01CEB-3C5C-4AAE-94A3-C841FB6268D2}" type="presOf" srcId="{25BB46D5-96D6-4D1A-BF2E-A55318FA785D}" destId="{84CB2F10-65FF-41A8-BD3B-55C6F78B338A}" srcOrd="0" destOrd="1" presId="urn:microsoft.com/office/officeart/2005/8/layout/hProcess4"/>
    <dgm:cxn modelId="{20779A1C-2D05-4054-86D5-C77221D178F0}" type="presOf" srcId="{8DB0CE1D-136C-4B4E-A009-BE88D456A42A}" destId="{B1067A3F-95AF-495C-A363-955B1F58294E}" srcOrd="1" destOrd="1" presId="urn:microsoft.com/office/officeart/2005/8/layout/hProcess4"/>
    <dgm:cxn modelId="{BD3FAB53-7D87-4EAF-AEDA-A799EAB3B6F1}" type="presOf" srcId="{02B12459-D9C7-4AC7-92E4-5DE668000C1E}" destId="{84CB2F10-65FF-41A8-BD3B-55C6F78B338A}" srcOrd="0" destOrd="0" presId="urn:microsoft.com/office/officeart/2005/8/layout/hProcess4"/>
    <dgm:cxn modelId="{F22B70A2-6050-498C-975D-FDD23763B8D9}" type="presOf" srcId="{A49CFBEB-B669-4C1C-BE2B-566B9AC6771F}" destId="{ED446E03-8BFB-4537-8519-2369790082C7}" srcOrd="0" destOrd="0" presId="urn:microsoft.com/office/officeart/2005/8/layout/hProcess4"/>
    <dgm:cxn modelId="{8E441FCB-5415-49E5-AF1F-4FB42EA4D9A4}" srcId="{9D554CFD-D2DC-4026-9F2E-A77E64127E80}" destId="{B54B7274-32BC-4E5C-AADB-4654BA111F31}" srcOrd="2" destOrd="0" parTransId="{963BB657-F2A5-4936-9DD0-76AF2F9D4588}" sibTransId="{6E36F18A-3912-430A-81F5-8325C3D4E207}"/>
    <dgm:cxn modelId="{9889D9B7-B5E6-4862-A7D2-9ACA43A28181}" type="presOf" srcId="{42D0FDDC-4497-4DBF-9FAD-7A8FE4E6FD33}" destId="{D1980EBB-6B99-4B21-8168-F2F35A993685}" srcOrd="1" destOrd="1" presId="urn:microsoft.com/office/officeart/2005/8/layout/hProcess4"/>
    <dgm:cxn modelId="{960A1E6A-E9FD-4CF7-A0B5-0BEDE55BAA53}" type="presOf" srcId="{42D0FDDC-4497-4DBF-9FAD-7A8FE4E6FD33}" destId="{4D739E18-266E-4E50-919B-79D2E608083B}" srcOrd="0" destOrd="1" presId="urn:microsoft.com/office/officeart/2005/8/layout/hProcess4"/>
    <dgm:cxn modelId="{9C87803C-9F88-4770-96B3-03BE865FE8EB}" srcId="{A49CFBEB-B669-4C1C-BE2B-566B9AC6771F}" destId="{02B12459-D9C7-4AC7-92E4-5DE668000C1E}" srcOrd="0" destOrd="0" parTransId="{10523381-0BAD-4E90-B486-5DDD5380D64E}" sibTransId="{48FB7B7F-C3B8-44EF-88B4-59F0AB75DF73}"/>
    <dgm:cxn modelId="{74BD44BB-38A1-4F0E-BAEA-A7BC72521D50}" type="presOf" srcId="{02B12459-D9C7-4AC7-92E4-5DE668000C1E}" destId="{3ADA3FF1-B24F-4D6A-9C91-B59B9E831772}" srcOrd="1" destOrd="0" presId="urn:microsoft.com/office/officeart/2005/8/layout/hProcess4"/>
    <dgm:cxn modelId="{24B7C2B6-C1DF-44EB-89C4-FEC964AB75ED}" srcId="{9D554CFD-D2DC-4026-9F2E-A77E64127E80}" destId="{42D0FDDC-4497-4DBF-9FAD-7A8FE4E6FD33}" srcOrd="1" destOrd="0" parTransId="{C4311FD9-AE53-4BF7-B321-E8D442452EBB}" sibTransId="{30DFA979-A374-4D00-A8F8-0393688F230C}"/>
    <dgm:cxn modelId="{72263F64-6E73-4726-8AD2-324E8F2AB479}" type="presOf" srcId="{25BB46D5-96D6-4D1A-BF2E-A55318FA785D}" destId="{3ADA3FF1-B24F-4D6A-9C91-B59B9E831772}" srcOrd="1" destOrd="1" presId="urn:microsoft.com/office/officeart/2005/8/layout/hProcess4"/>
    <dgm:cxn modelId="{B8054956-D08D-4FF2-B182-897D442F1F1F}" srcId="{9D554CFD-D2DC-4026-9F2E-A77E64127E80}" destId="{1FE5E5A1-B0A4-45E7-9D22-27A36CE5649E}" srcOrd="0" destOrd="0" parTransId="{20EB316F-6DED-4534-98C1-38DF27A155C0}" sibTransId="{D8B1367F-CE01-4472-A9AC-681930F536BA}"/>
    <dgm:cxn modelId="{6E5EE04E-24FC-4C46-B953-B92830528980}" type="presOf" srcId="{B54B7274-32BC-4E5C-AADB-4654BA111F31}" destId="{4D739E18-266E-4E50-919B-79D2E608083B}" srcOrd="0" destOrd="2" presId="urn:microsoft.com/office/officeart/2005/8/layout/hProcess4"/>
    <dgm:cxn modelId="{2B7FC944-AC08-42E9-B452-8E3877372BC7}" type="presOf" srcId="{977D6389-39C1-4445-9358-857FB061B682}" destId="{8E81A151-79BB-4FE2-9BF6-CD15309DFAB6}" srcOrd="0" destOrd="1" presId="urn:microsoft.com/office/officeart/2005/8/layout/hProcess4"/>
    <dgm:cxn modelId="{59A7E212-3D35-48B0-86BC-91A7C89EC39B}" srcId="{AFFAF662-C86F-4AD1-9E02-240DDBD6659E}" destId="{8F1D8E9C-21F7-4670-8C4C-5C079277251C}" srcOrd="0" destOrd="0" parTransId="{A053FA0E-BA40-4BEB-8FAC-BB94C996E3FA}" sibTransId="{8E97EE65-432C-4465-B870-0BF417304BF6}"/>
    <dgm:cxn modelId="{BAF5EB90-C729-48FE-B3AB-6BABB9A890C2}" type="presOf" srcId="{8DB0CE1D-136C-4B4E-A009-BE88D456A42A}" destId="{114D0294-758F-4760-9810-D80A36E054FF}" srcOrd="0" destOrd="1" presId="urn:microsoft.com/office/officeart/2005/8/layout/hProcess4"/>
    <dgm:cxn modelId="{01D347A9-E41E-4EE4-AD90-6FFAA64703C7}" type="presParOf" srcId="{5C212745-7A81-413A-9A2F-512F3F369A31}" destId="{B809019A-8131-426D-AD6A-93B63BD2D37E}" srcOrd="0" destOrd="0" presId="urn:microsoft.com/office/officeart/2005/8/layout/hProcess4"/>
    <dgm:cxn modelId="{8EFAE865-446C-41C9-8F1B-C7B47A68ACCD}" type="presParOf" srcId="{5C212745-7A81-413A-9A2F-512F3F369A31}" destId="{B956A5BE-FDD3-4DC8-86F2-2090FAB55BEC}" srcOrd="1" destOrd="0" presId="urn:microsoft.com/office/officeart/2005/8/layout/hProcess4"/>
    <dgm:cxn modelId="{89BC1BBB-2FEB-4911-A18D-1FDD52DA684A}" type="presParOf" srcId="{5C212745-7A81-413A-9A2F-512F3F369A31}" destId="{F9A8E54E-CF4C-4601-A02C-DCFF43D9F031}" srcOrd="2" destOrd="0" presId="urn:microsoft.com/office/officeart/2005/8/layout/hProcess4"/>
    <dgm:cxn modelId="{8E760045-C74B-48A9-82AE-A2FFCC66F9C4}" type="presParOf" srcId="{F9A8E54E-CF4C-4601-A02C-DCFF43D9F031}" destId="{BC0B2474-9819-41BC-8619-7CF24FCE6F72}" srcOrd="0" destOrd="0" presId="urn:microsoft.com/office/officeart/2005/8/layout/hProcess4"/>
    <dgm:cxn modelId="{AB280917-146B-48A2-BB74-AEFE74F98806}" type="presParOf" srcId="{BC0B2474-9819-41BC-8619-7CF24FCE6F72}" destId="{B5F6C4EF-115D-4495-9E04-F42DCEF17206}" srcOrd="0" destOrd="0" presId="urn:microsoft.com/office/officeart/2005/8/layout/hProcess4"/>
    <dgm:cxn modelId="{F02A581C-735A-4775-8963-C3B63A9CD967}" type="presParOf" srcId="{BC0B2474-9819-41BC-8619-7CF24FCE6F72}" destId="{8E81A151-79BB-4FE2-9BF6-CD15309DFAB6}" srcOrd="1" destOrd="0" presId="urn:microsoft.com/office/officeart/2005/8/layout/hProcess4"/>
    <dgm:cxn modelId="{15A818D9-CCE4-495B-AB2E-D603D2CD36AD}" type="presParOf" srcId="{BC0B2474-9819-41BC-8619-7CF24FCE6F72}" destId="{E860A690-2233-4A9D-9EC7-3C85B42D3998}" srcOrd="2" destOrd="0" presId="urn:microsoft.com/office/officeart/2005/8/layout/hProcess4"/>
    <dgm:cxn modelId="{7F9EBD54-C16A-4799-B02E-66DD821C9C8F}" type="presParOf" srcId="{BC0B2474-9819-41BC-8619-7CF24FCE6F72}" destId="{F45E45F0-7341-4EA1-A668-CF0EE4403C03}" srcOrd="3" destOrd="0" presId="urn:microsoft.com/office/officeart/2005/8/layout/hProcess4"/>
    <dgm:cxn modelId="{DFF20EFA-0D32-4914-AF95-04A9C3614DD8}" type="presParOf" srcId="{BC0B2474-9819-41BC-8619-7CF24FCE6F72}" destId="{4525130F-2DC6-4CF6-8276-AD04BFC72E15}" srcOrd="4" destOrd="0" presId="urn:microsoft.com/office/officeart/2005/8/layout/hProcess4"/>
    <dgm:cxn modelId="{D3795A83-17D8-498F-AFE9-BE677F8B7844}" type="presParOf" srcId="{F9A8E54E-CF4C-4601-A02C-DCFF43D9F031}" destId="{08FCFAA6-6D18-4407-B752-EA1B78CA4656}" srcOrd="1" destOrd="0" presId="urn:microsoft.com/office/officeart/2005/8/layout/hProcess4"/>
    <dgm:cxn modelId="{2578CEFE-8949-4E87-AF75-244001264306}" type="presParOf" srcId="{F9A8E54E-CF4C-4601-A02C-DCFF43D9F031}" destId="{13E459F4-A4BC-4EC4-897F-86DBC0B18D46}" srcOrd="2" destOrd="0" presId="urn:microsoft.com/office/officeart/2005/8/layout/hProcess4"/>
    <dgm:cxn modelId="{CBC76ABF-4FCB-4BA0-A820-F0387051DCA8}" type="presParOf" srcId="{13E459F4-A4BC-4EC4-897F-86DBC0B18D46}" destId="{BE8866EC-1D76-4A2A-8460-C8004839EAFD}" srcOrd="0" destOrd="0" presId="urn:microsoft.com/office/officeart/2005/8/layout/hProcess4"/>
    <dgm:cxn modelId="{C4463A6E-DB49-4A70-9EDA-D5DF0F1DD284}" type="presParOf" srcId="{13E459F4-A4BC-4EC4-897F-86DBC0B18D46}" destId="{114D0294-758F-4760-9810-D80A36E054FF}" srcOrd="1" destOrd="0" presId="urn:microsoft.com/office/officeart/2005/8/layout/hProcess4"/>
    <dgm:cxn modelId="{C26A4C57-AD64-4033-BF08-317DC7434D38}" type="presParOf" srcId="{13E459F4-A4BC-4EC4-897F-86DBC0B18D46}" destId="{B1067A3F-95AF-495C-A363-955B1F58294E}" srcOrd="2" destOrd="0" presId="urn:microsoft.com/office/officeart/2005/8/layout/hProcess4"/>
    <dgm:cxn modelId="{2D3E5F4E-922B-4A39-AE09-9D7FCF980879}" type="presParOf" srcId="{13E459F4-A4BC-4EC4-897F-86DBC0B18D46}" destId="{0F27CC8B-12FA-4E02-8442-177A62F40047}" srcOrd="3" destOrd="0" presId="urn:microsoft.com/office/officeart/2005/8/layout/hProcess4"/>
    <dgm:cxn modelId="{2679ECF3-40E6-4A91-823F-1530CDC99C99}" type="presParOf" srcId="{13E459F4-A4BC-4EC4-897F-86DBC0B18D46}" destId="{B05F9B41-258C-4DE6-AA77-1A03B69E78F1}" srcOrd="4" destOrd="0" presId="urn:microsoft.com/office/officeart/2005/8/layout/hProcess4"/>
    <dgm:cxn modelId="{61ECC68D-A306-4B4D-BCA4-1AC1D226D5BF}" type="presParOf" srcId="{F9A8E54E-CF4C-4601-A02C-DCFF43D9F031}" destId="{4F362A95-C5A8-4F48-9CA9-096F59483252}" srcOrd="3" destOrd="0" presId="urn:microsoft.com/office/officeart/2005/8/layout/hProcess4"/>
    <dgm:cxn modelId="{4B75F4E5-62F5-4EA7-9771-25E89D5B58B5}" type="presParOf" srcId="{F9A8E54E-CF4C-4601-A02C-DCFF43D9F031}" destId="{B5543608-9A8F-478E-B258-1A15641E2485}" srcOrd="4" destOrd="0" presId="urn:microsoft.com/office/officeart/2005/8/layout/hProcess4"/>
    <dgm:cxn modelId="{F6C10417-9C88-4832-8714-BA4B2FC62185}" type="presParOf" srcId="{B5543608-9A8F-478E-B258-1A15641E2485}" destId="{C021EDAA-FC1D-4101-A08B-B4A1BBFAD7C6}" srcOrd="0" destOrd="0" presId="urn:microsoft.com/office/officeart/2005/8/layout/hProcess4"/>
    <dgm:cxn modelId="{8159081C-39B3-4142-B77C-4852920DD900}" type="presParOf" srcId="{B5543608-9A8F-478E-B258-1A15641E2485}" destId="{84CB2F10-65FF-41A8-BD3B-55C6F78B338A}" srcOrd="1" destOrd="0" presId="urn:microsoft.com/office/officeart/2005/8/layout/hProcess4"/>
    <dgm:cxn modelId="{F0138CB0-2C35-410E-9DB1-AB7662D5EBFA}" type="presParOf" srcId="{B5543608-9A8F-478E-B258-1A15641E2485}" destId="{3ADA3FF1-B24F-4D6A-9C91-B59B9E831772}" srcOrd="2" destOrd="0" presId="urn:microsoft.com/office/officeart/2005/8/layout/hProcess4"/>
    <dgm:cxn modelId="{B4D02E87-3D99-40CF-8F83-34301D965940}" type="presParOf" srcId="{B5543608-9A8F-478E-B258-1A15641E2485}" destId="{ED446E03-8BFB-4537-8519-2369790082C7}" srcOrd="3" destOrd="0" presId="urn:microsoft.com/office/officeart/2005/8/layout/hProcess4"/>
    <dgm:cxn modelId="{EA2C70F1-AC65-4BF0-AB2D-61736FF7C17A}" type="presParOf" srcId="{B5543608-9A8F-478E-B258-1A15641E2485}" destId="{876D1E2A-8652-4CEA-B5D9-361BB3BD7636}" srcOrd="4" destOrd="0" presId="urn:microsoft.com/office/officeart/2005/8/layout/hProcess4"/>
    <dgm:cxn modelId="{D093339B-F6CC-4330-8D6F-194AB4AC0B7C}" type="presParOf" srcId="{F9A8E54E-CF4C-4601-A02C-DCFF43D9F031}" destId="{AC348A45-A5C7-4E6D-92DE-95FE16667580}" srcOrd="5" destOrd="0" presId="urn:microsoft.com/office/officeart/2005/8/layout/hProcess4"/>
    <dgm:cxn modelId="{D9CDF37B-61D8-4DF7-BAE2-96E6DD8B9B29}" type="presParOf" srcId="{F9A8E54E-CF4C-4601-A02C-DCFF43D9F031}" destId="{362F9A07-23C2-4F8F-84C4-5B4379272B85}" srcOrd="6" destOrd="0" presId="urn:microsoft.com/office/officeart/2005/8/layout/hProcess4"/>
    <dgm:cxn modelId="{37EB0A68-888F-4869-9632-71D7C0CF7101}" type="presParOf" srcId="{362F9A07-23C2-4F8F-84C4-5B4379272B85}" destId="{2C071C72-6336-4C51-B12A-327D4FAD215A}" srcOrd="0" destOrd="0" presId="urn:microsoft.com/office/officeart/2005/8/layout/hProcess4"/>
    <dgm:cxn modelId="{27A50A39-E11A-4059-84F2-BABBB48E8AB4}" type="presParOf" srcId="{362F9A07-23C2-4F8F-84C4-5B4379272B85}" destId="{4D739E18-266E-4E50-919B-79D2E608083B}" srcOrd="1" destOrd="0" presId="urn:microsoft.com/office/officeart/2005/8/layout/hProcess4"/>
    <dgm:cxn modelId="{B93F43ED-03CB-4133-A6AF-6C5450E10DD3}" type="presParOf" srcId="{362F9A07-23C2-4F8F-84C4-5B4379272B85}" destId="{D1980EBB-6B99-4B21-8168-F2F35A993685}" srcOrd="2" destOrd="0" presId="urn:microsoft.com/office/officeart/2005/8/layout/hProcess4"/>
    <dgm:cxn modelId="{8F669702-DA7B-4AD4-A23E-68DF9E2B5603}" type="presParOf" srcId="{362F9A07-23C2-4F8F-84C4-5B4379272B85}" destId="{7C768ECC-DE47-4208-AB4F-9FBE75DCA775}" srcOrd="3" destOrd="0" presId="urn:microsoft.com/office/officeart/2005/8/layout/hProcess4"/>
    <dgm:cxn modelId="{7B0C3223-565B-496A-BBC7-B679A2BD0F93}" type="presParOf" srcId="{362F9A07-23C2-4F8F-84C4-5B4379272B85}" destId="{8CB153FB-8FFA-4053-B56D-150DD5FD2EDF}" srcOrd="4" destOrd="0" presId="urn:microsoft.com/office/officeart/2005/8/layout/hProcess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81A151-79BB-4FE2-9BF6-CD15309DFAB6}">
      <dsp:nvSpPr>
        <dsp:cNvPr id="0" name=""/>
        <dsp:cNvSpPr/>
      </dsp:nvSpPr>
      <dsp:spPr>
        <a:xfrm>
          <a:off x="4622" y="1442770"/>
          <a:ext cx="1784909" cy="147217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Activity A</a:t>
          </a:r>
          <a:endParaRPr lang="en-GB" sz="2100" kern="1200" dirty="0"/>
        </a:p>
        <a:p>
          <a:pPr marL="228600" lvl="1" indent="-228600" algn="l" defTabSz="933450">
            <a:lnSpc>
              <a:spcPct val="90000"/>
            </a:lnSpc>
            <a:spcBef>
              <a:spcPct val="0"/>
            </a:spcBef>
            <a:spcAft>
              <a:spcPct val="15000"/>
            </a:spcAft>
            <a:buChar char="••"/>
          </a:pPr>
          <a:r>
            <a:rPr lang="en-GB" sz="2100" kern="1200" dirty="0" smtClean="0"/>
            <a:t>Activity B</a:t>
          </a:r>
          <a:endParaRPr lang="en-GB" sz="2100" kern="1200" dirty="0"/>
        </a:p>
      </dsp:txBody>
      <dsp:txXfrm>
        <a:off x="4622" y="1442770"/>
        <a:ext cx="1784909" cy="1156710"/>
      </dsp:txXfrm>
    </dsp:sp>
    <dsp:sp modelId="{08FCFAA6-6D18-4407-B752-EA1B78CA4656}">
      <dsp:nvSpPr>
        <dsp:cNvPr id="0" name=""/>
        <dsp:cNvSpPr/>
      </dsp:nvSpPr>
      <dsp:spPr>
        <a:xfrm>
          <a:off x="1004761" y="1782862"/>
          <a:ext cx="1983986" cy="1983986"/>
        </a:xfrm>
        <a:prstGeom prst="leftCircularArrow">
          <a:avLst>
            <a:gd name="adj1" fmla="val 3232"/>
            <a:gd name="adj2" fmla="val 398504"/>
            <a:gd name="adj3" fmla="val 2174015"/>
            <a:gd name="adj4" fmla="val 9024489"/>
            <a:gd name="adj5" fmla="val 3771"/>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45E45F0-7341-4EA1-A668-CF0EE4403C03}">
      <dsp:nvSpPr>
        <dsp:cNvPr id="0" name=""/>
        <dsp:cNvSpPr/>
      </dsp:nvSpPr>
      <dsp:spPr>
        <a:xfrm>
          <a:off x="401269" y="2599480"/>
          <a:ext cx="1586585" cy="630932"/>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GB" sz="3600" kern="1200" dirty="0" smtClean="0"/>
            <a:t>Stage 1</a:t>
          </a:r>
          <a:endParaRPr lang="en-GB" sz="3600" kern="1200" dirty="0"/>
        </a:p>
      </dsp:txBody>
      <dsp:txXfrm>
        <a:off x="401269" y="2599480"/>
        <a:ext cx="1586585" cy="630932"/>
      </dsp:txXfrm>
    </dsp:sp>
    <dsp:sp modelId="{114D0294-758F-4760-9810-D80A36E054FF}">
      <dsp:nvSpPr>
        <dsp:cNvPr id="0" name=""/>
        <dsp:cNvSpPr/>
      </dsp:nvSpPr>
      <dsp:spPr>
        <a:xfrm>
          <a:off x="2293223" y="1442770"/>
          <a:ext cx="1784909" cy="147217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1900292"/>
              <a:satOff val="2686"/>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Activity C</a:t>
          </a:r>
          <a:endParaRPr lang="en-GB" sz="2100" kern="1200" dirty="0"/>
        </a:p>
        <a:p>
          <a:pPr marL="228600" lvl="1" indent="-228600" algn="l" defTabSz="933450">
            <a:lnSpc>
              <a:spcPct val="90000"/>
            </a:lnSpc>
            <a:spcBef>
              <a:spcPct val="0"/>
            </a:spcBef>
            <a:spcAft>
              <a:spcPct val="15000"/>
            </a:spcAft>
            <a:buChar char="••"/>
          </a:pPr>
          <a:r>
            <a:rPr lang="en-GB" sz="2100" kern="1200" dirty="0" smtClean="0"/>
            <a:t>Activity D</a:t>
          </a:r>
          <a:endParaRPr lang="en-GB" sz="2100" kern="1200" dirty="0"/>
        </a:p>
      </dsp:txBody>
      <dsp:txXfrm>
        <a:off x="2293223" y="1758237"/>
        <a:ext cx="1784909" cy="1156710"/>
      </dsp:txXfrm>
    </dsp:sp>
    <dsp:sp modelId="{4F362A95-C5A8-4F48-9CA9-096F59483252}">
      <dsp:nvSpPr>
        <dsp:cNvPr id="0" name=""/>
        <dsp:cNvSpPr/>
      </dsp:nvSpPr>
      <dsp:spPr>
        <a:xfrm>
          <a:off x="3278488" y="533146"/>
          <a:ext cx="2212057" cy="2212057"/>
        </a:xfrm>
        <a:prstGeom prst="circularArrow">
          <a:avLst>
            <a:gd name="adj1" fmla="val 2899"/>
            <a:gd name="adj2" fmla="val 354622"/>
            <a:gd name="adj3" fmla="val 19469868"/>
            <a:gd name="adj4" fmla="val 12575511"/>
            <a:gd name="adj5" fmla="val 3382"/>
          </a:avLst>
        </a:prstGeom>
        <a:solidFill>
          <a:schemeClr val="accent2">
            <a:hueOff val="2850438"/>
            <a:satOff val="4030"/>
            <a:lumOff val="-3529"/>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F27CC8B-12FA-4E02-8442-177A62F40047}">
      <dsp:nvSpPr>
        <dsp:cNvPr id="0" name=""/>
        <dsp:cNvSpPr/>
      </dsp:nvSpPr>
      <dsp:spPr>
        <a:xfrm>
          <a:off x="2689869" y="1127304"/>
          <a:ext cx="1586585" cy="630932"/>
        </a:xfrm>
        <a:prstGeom prst="roundRect">
          <a:avLst>
            <a:gd name="adj" fmla="val 10000"/>
          </a:avLst>
        </a:prstGeom>
        <a:solidFill>
          <a:schemeClr val="accent2">
            <a:hueOff val="1900292"/>
            <a:satOff val="2686"/>
            <a:lumOff val="-235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GB" sz="3600" kern="1200" dirty="0" smtClean="0"/>
            <a:t>Stage 2</a:t>
          </a:r>
          <a:endParaRPr lang="en-GB" sz="3600" kern="1200" dirty="0"/>
        </a:p>
      </dsp:txBody>
      <dsp:txXfrm>
        <a:off x="2689869" y="1127304"/>
        <a:ext cx="1586585" cy="630932"/>
      </dsp:txXfrm>
    </dsp:sp>
    <dsp:sp modelId="{84CB2F10-65FF-41A8-BD3B-55C6F78B338A}">
      <dsp:nvSpPr>
        <dsp:cNvPr id="0" name=""/>
        <dsp:cNvSpPr/>
      </dsp:nvSpPr>
      <dsp:spPr>
        <a:xfrm>
          <a:off x="4581824" y="1442770"/>
          <a:ext cx="1784909" cy="147217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3800584"/>
              <a:satOff val="5373"/>
              <a:lumOff val="-47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Activity E</a:t>
          </a:r>
          <a:endParaRPr lang="en-GB" sz="2100" kern="1200" dirty="0"/>
        </a:p>
        <a:p>
          <a:pPr marL="228600" lvl="1" indent="-228600" algn="l" defTabSz="933450">
            <a:lnSpc>
              <a:spcPct val="90000"/>
            </a:lnSpc>
            <a:spcBef>
              <a:spcPct val="0"/>
            </a:spcBef>
            <a:spcAft>
              <a:spcPct val="15000"/>
            </a:spcAft>
            <a:buChar char="••"/>
          </a:pPr>
          <a:r>
            <a:rPr lang="en-GB" sz="2100" kern="1200" dirty="0" smtClean="0"/>
            <a:t>Activity F</a:t>
          </a:r>
          <a:endParaRPr lang="en-GB" sz="2100" kern="1200" dirty="0"/>
        </a:p>
      </dsp:txBody>
      <dsp:txXfrm>
        <a:off x="4581824" y="1442770"/>
        <a:ext cx="1784909" cy="1156710"/>
      </dsp:txXfrm>
    </dsp:sp>
    <dsp:sp modelId="{AC348A45-A5C7-4E6D-92DE-95FE16667580}">
      <dsp:nvSpPr>
        <dsp:cNvPr id="0" name=""/>
        <dsp:cNvSpPr/>
      </dsp:nvSpPr>
      <dsp:spPr>
        <a:xfrm>
          <a:off x="5581963" y="1782862"/>
          <a:ext cx="1983986" cy="1983986"/>
        </a:xfrm>
        <a:prstGeom prst="leftCircularArrow">
          <a:avLst>
            <a:gd name="adj1" fmla="val 3232"/>
            <a:gd name="adj2" fmla="val 398504"/>
            <a:gd name="adj3" fmla="val 2174015"/>
            <a:gd name="adj4" fmla="val 9024489"/>
            <a:gd name="adj5" fmla="val 3771"/>
          </a:avLst>
        </a:prstGeom>
        <a:solidFill>
          <a:schemeClr val="accent2">
            <a:hueOff val="5700876"/>
            <a:satOff val="8059"/>
            <a:lumOff val="-705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D446E03-8BFB-4537-8519-2369790082C7}">
      <dsp:nvSpPr>
        <dsp:cNvPr id="0" name=""/>
        <dsp:cNvSpPr/>
      </dsp:nvSpPr>
      <dsp:spPr>
        <a:xfrm>
          <a:off x="4978470" y="2599480"/>
          <a:ext cx="1586585" cy="630932"/>
        </a:xfrm>
        <a:prstGeom prst="roundRect">
          <a:avLst>
            <a:gd name="adj" fmla="val 10000"/>
          </a:avLst>
        </a:prstGeom>
        <a:solidFill>
          <a:schemeClr val="accent2">
            <a:hueOff val="3800584"/>
            <a:satOff val="5373"/>
            <a:lumOff val="-470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GB" sz="3600" kern="1200" dirty="0" smtClean="0"/>
            <a:t>Stage 3</a:t>
          </a:r>
          <a:endParaRPr lang="en-GB" sz="3600" kern="1200" dirty="0"/>
        </a:p>
      </dsp:txBody>
      <dsp:txXfrm>
        <a:off x="4978470" y="2599480"/>
        <a:ext cx="1586585" cy="630932"/>
      </dsp:txXfrm>
    </dsp:sp>
    <dsp:sp modelId="{4D739E18-266E-4E50-919B-79D2E608083B}">
      <dsp:nvSpPr>
        <dsp:cNvPr id="0" name=""/>
        <dsp:cNvSpPr/>
      </dsp:nvSpPr>
      <dsp:spPr>
        <a:xfrm>
          <a:off x="6870425" y="1442770"/>
          <a:ext cx="1784909" cy="147217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5700876"/>
              <a:satOff val="8059"/>
              <a:lumOff val="-70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Activity G</a:t>
          </a:r>
          <a:endParaRPr lang="en-GB" sz="2100" kern="1200" dirty="0"/>
        </a:p>
        <a:p>
          <a:pPr marL="228600" lvl="1" indent="-228600" algn="l" defTabSz="933450">
            <a:lnSpc>
              <a:spcPct val="90000"/>
            </a:lnSpc>
            <a:spcBef>
              <a:spcPct val="0"/>
            </a:spcBef>
            <a:spcAft>
              <a:spcPct val="15000"/>
            </a:spcAft>
            <a:buChar char="••"/>
          </a:pPr>
          <a:r>
            <a:rPr lang="en-GB" sz="2100" kern="1200" dirty="0" smtClean="0"/>
            <a:t>Activity H</a:t>
          </a:r>
          <a:endParaRPr lang="en-GB" sz="2100" kern="1200" dirty="0"/>
        </a:p>
        <a:p>
          <a:pPr marL="228600" lvl="1" indent="-228600" algn="l" defTabSz="933450">
            <a:lnSpc>
              <a:spcPct val="90000"/>
            </a:lnSpc>
            <a:spcBef>
              <a:spcPct val="0"/>
            </a:spcBef>
            <a:spcAft>
              <a:spcPct val="15000"/>
            </a:spcAft>
            <a:buChar char="••"/>
          </a:pPr>
          <a:r>
            <a:rPr lang="en-GB" sz="2100" kern="1200" dirty="0" smtClean="0"/>
            <a:t>Activity I</a:t>
          </a:r>
          <a:endParaRPr lang="en-GB" sz="2100" kern="1200" dirty="0"/>
        </a:p>
      </dsp:txBody>
      <dsp:txXfrm>
        <a:off x="6870425" y="1758237"/>
        <a:ext cx="1784909" cy="1156710"/>
      </dsp:txXfrm>
    </dsp:sp>
    <dsp:sp modelId="{7C768ECC-DE47-4208-AB4F-9FBE75DCA775}">
      <dsp:nvSpPr>
        <dsp:cNvPr id="0" name=""/>
        <dsp:cNvSpPr/>
      </dsp:nvSpPr>
      <dsp:spPr>
        <a:xfrm>
          <a:off x="7267071" y="1127304"/>
          <a:ext cx="1586585" cy="630932"/>
        </a:xfrm>
        <a:prstGeom prst="roundRect">
          <a:avLst>
            <a:gd name="adj" fmla="val 10000"/>
          </a:avLst>
        </a:prstGeom>
        <a:solidFill>
          <a:schemeClr val="accent2">
            <a:hueOff val="5700876"/>
            <a:satOff val="8059"/>
            <a:lumOff val="-705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GB" sz="3600" kern="1200" dirty="0" smtClean="0"/>
            <a:t>Stage 4</a:t>
          </a:r>
          <a:endParaRPr lang="en-GB" sz="3600" kern="1200" dirty="0"/>
        </a:p>
      </dsp:txBody>
      <dsp:txXfrm>
        <a:off x="7267071" y="1127304"/>
        <a:ext cx="1586585" cy="6309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4DDC58-A3DA-449C-BAE0-8B2141A34817}" type="datetimeFigureOut">
              <a:rPr lang="en-US" smtClean="0"/>
              <a:pPr/>
              <a:t>4/24/2012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40D6F-7742-4B4C-8141-9B688D119E19}" type="slidenum">
              <a:rPr lang="en-US" smtClean="0"/>
              <a:pPr/>
              <a:t>‹#›</a:t>
            </a:fld>
            <a:endParaRPr lang="en-US"/>
          </a:p>
        </p:txBody>
      </p:sp>
    </p:spTree>
    <p:extLst>
      <p:ext uri="{BB962C8B-B14F-4D97-AF65-F5344CB8AC3E}">
        <p14:creationId xmlns="" xmlns:p14="http://schemas.microsoft.com/office/powerpoint/2010/main" val="302180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latin typeface="+mn-lt"/>
                <a:ea typeface="+mn-ea"/>
                <a:cs typeface="+mn-cs"/>
              </a:rPr>
              <a:t>Set Up</a:t>
            </a:r>
          </a:p>
          <a:p>
            <a:r>
              <a:rPr lang="en-US" sz="1200" b="0" kern="1200" dirty="0" smtClean="0">
                <a:solidFill>
                  <a:schemeClr val="tx1"/>
                </a:solidFill>
                <a:latin typeface="+mn-lt"/>
                <a:ea typeface="+mn-ea"/>
                <a:cs typeface="+mn-cs"/>
              </a:rPr>
              <a:t>Everybody</a:t>
            </a:r>
            <a:r>
              <a:rPr lang="en-US" sz="1200" b="0" kern="1200" baseline="0" dirty="0" smtClean="0">
                <a:solidFill>
                  <a:schemeClr val="tx1"/>
                </a:solidFill>
                <a:latin typeface="+mn-lt"/>
                <a:ea typeface="+mn-ea"/>
                <a:cs typeface="+mn-cs"/>
              </a:rPr>
              <a:t> seated around tables (individual tables work better than a U shape facing the presenter)</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Requirements</a:t>
            </a:r>
          </a:p>
          <a:p>
            <a:pPr marL="228600" indent="-228600">
              <a:buFont typeface="+mj-lt"/>
              <a:buAutoNum type="arabicPeriod"/>
            </a:pPr>
            <a:r>
              <a:rPr lang="en-US" sz="1200" b="0" kern="1200" baseline="0" dirty="0" smtClean="0">
                <a:solidFill>
                  <a:schemeClr val="tx1"/>
                </a:solidFill>
                <a:latin typeface="+mn-lt"/>
                <a:ea typeface="+mn-ea"/>
                <a:cs typeface="+mn-cs"/>
              </a:rPr>
              <a:t>A flip chart and a handful of pens</a:t>
            </a:r>
          </a:p>
          <a:p>
            <a:pPr marL="228600" indent="-228600">
              <a:buFont typeface="+mj-lt"/>
              <a:buAutoNum type="arabicPeriod"/>
            </a:pPr>
            <a:r>
              <a:rPr lang="en-US" sz="1200" b="0" kern="1200" baseline="0" dirty="0" smtClean="0">
                <a:solidFill>
                  <a:schemeClr val="tx1"/>
                </a:solidFill>
                <a:latin typeface="+mn-lt"/>
                <a:ea typeface="+mn-ea"/>
                <a:cs typeface="+mn-cs"/>
              </a:rPr>
              <a:t>A packet of balloons</a:t>
            </a:r>
          </a:p>
          <a:p>
            <a:pPr marL="228600" indent="-228600">
              <a:buFont typeface="+mj-lt"/>
              <a:buAutoNum type="arabicPeriod"/>
            </a:pPr>
            <a:r>
              <a:rPr lang="en-US" sz="1200" b="0" kern="1200" baseline="0" dirty="0" smtClean="0">
                <a:solidFill>
                  <a:schemeClr val="tx1"/>
                </a:solidFill>
                <a:latin typeface="+mn-lt"/>
                <a:ea typeface="+mn-ea"/>
                <a:cs typeface="+mn-cs"/>
              </a:rPr>
              <a:t>Stop watches</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Aim</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Introduce</a:t>
            </a:r>
            <a:r>
              <a:rPr lang="en-US" sz="1200" kern="1200" baseline="0" dirty="0" smtClean="0">
                <a:solidFill>
                  <a:schemeClr val="tx1"/>
                </a:solidFill>
                <a:latin typeface="+mn-lt"/>
                <a:ea typeface="+mn-ea"/>
                <a:cs typeface="+mn-cs"/>
              </a:rPr>
              <a:t> people to the game</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228600" indent="-228600">
              <a:buFont typeface="Arial" pitchFamily="34" charset="0"/>
              <a:buChar char="•"/>
            </a:pPr>
            <a:r>
              <a:rPr lang="en-US" sz="1200" b="0" kern="1200" baseline="0" dirty="0" smtClean="0">
                <a:solidFill>
                  <a:schemeClr val="tx1"/>
                </a:solidFill>
                <a:latin typeface="+mn-lt"/>
                <a:ea typeface="+mn-ea"/>
                <a:cs typeface="+mn-cs"/>
              </a:rPr>
              <a:t>They are going to play a process improvement game</a:t>
            </a:r>
          </a:p>
          <a:p>
            <a:pPr marL="228600" indent="-228600">
              <a:buFont typeface="Arial" pitchFamily="34" charset="0"/>
              <a:buChar char="•"/>
            </a:pPr>
            <a:r>
              <a:rPr lang="en-US" sz="1200" b="0" kern="1200" baseline="0" dirty="0" smtClean="0">
                <a:solidFill>
                  <a:schemeClr val="tx1"/>
                </a:solidFill>
                <a:latin typeface="+mn-lt"/>
                <a:ea typeface="+mn-ea"/>
                <a:cs typeface="+mn-cs"/>
              </a:rPr>
              <a:t>For the next 30 minutes they work for a different organisation Balloons Incorporated</a:t>
            </a:r>
          </a:p>
          <a:p>
            <a:pPr marL="228600" indent="-228600">
              <a:buFont typeface="Arial" pitchFamily="34" charset="0"/>
              <a:buChar char="•"/>
            </a:pPr>
            <a:r>
              <a:rPr lang="en-US" sz="1200" b="0" kern="1200" baseline="0" dirty="0" smtClean="0">
                <a:solidFill>
                  <a:schemeClr val="tx1"/>
                </a:solidFill>
                <a:latin typeface="+mn-lt"/>
                <a:ea typeface="+mn-ea"/>
                <a:cs typeface="+mn-cs"/>
              </a:rPr>
              <a:t>You are the new boss, they have to pay attention to you otherwise there is a risk of instant dismissal (watching the corporate balloon go up is not paying attention)</a:t>
            </a:r>
          </a:p>
          <a:p>
            <a:pPr marL="228600" indent="-228600">
              <a:buFont typeface="Arial" pitchFamily="34" charset="0"/>
              <a:buChar char="•"/>
            </a:pPr>
            <a:r>
              <a:rPr lang="en-US" sz="1200" b="0" kern="1200" baseline="0" dirty="0" smtClean="0">
                <a:solidFill>
                  <a:schemeClr val="tx1"/>
                </a:solidFill>
                <a:latin typeface="+mn-lt"/>
                <a:ea typeface="+mn-ea"/>
                <a:cs typeface="+mn-cs"/>
              </a:rPr>
              <a:t>You need new supervisors (pick 1 per group of 15, they will be responsible for timing )</a:t>
            </a:r>
            <a:endParaRPr lang="en-US" sz="1200" b="0" kern="1200" dirty="0">
              <a:solidFill>
                <a:schemeClr val="tx1"/>
              </a:solidFill>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latin typeface="+mn-lt"/>
                <a:ea typeface="+mn-ea"/>
                <a:cs typeface="+mn-cs"/>
              </a:rPr>
              <a:t>Aim</a:t>
            </a:r>
          </a:p>
          <a:p>
            <a:r>
              <a:rPr lang="en-US" sz="1200" b="0" kern="1200" dirty="0" smtClean="0">
                <a:solidFill>
                  <a:schemeClr val="tx1"/>
                </a:solidFill>
                <a:latin typeface="+mn-lt"/>
                <a:ea typeface="+mn-ea"/>
                <a:cs typeface="+mn-cs"/>
              </a:rPr>
              <a:t>To provide detailed instructions for the</a:t>
            </a:r>
            <a:r>
              <a:rPr lang="en-US" sz="1200" b="0" kern="1200" baseline="0" dirty="0" smtClean="0">
                <a:solidFill>
                  <a:schemeClr val="tx1"/>
                </a:solidFill>
                <a:latin typeface="+mn-lt"/>
                <a:ea typeface="+mn-ea"/>
                <a:cs typeface="+mn-cs"/>
              </a:rPr>
              <a:t> development of service improvement projects</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Do</a:t>
            </a:r>
          </a:p>
          <a:p>
            <a:pPr marL="171450" indent="-171450">
              <a:buFont typeface="Arial"/>
              <a:buChar char="•"/>
            </a:pPr>
            <a:r>
              <a:rPr lang="en-US" sz="1200" b="0" kern="1200" baseline="0" dirty="0" smtClean="0">
                <a:solidFill>
                  <a:schemeClr val="tx1"/>
                </a:solidFill>
                <a:latin typeface="+mn-lt"/>
                <a:ea typeface="+mn-ea"/>
                <a:cs typeface="+mn-cs"/>
              </a:rPr>
              <a:t>Split the group up into their working teams with their team manager if there is one</a:t>
            </a:r>
          </a:p>
          <a:p>
            <a:pPr marL="171450" indent="-171450">
              <a:buFont typeface="Arial"/>
              <a:buChar char="•"/>
            </a:pPr>
            <a:r>
              <a:rPr lang="en-US" sz="1200" b="0" kern="1200" baseline="0" dirty="0" smtClean="0">
                <a:solidFill>
                  <a:schemeClr val="tx1"/>
                </a:solidFill>
                <a:latin typeface="+mn-lt"/>
                <a:ea typeface="+mn-ea"/>
                <a:cs typeface="+mn-cs"/>
              </a:rPr>
              <a:t>Provide a flip chart, pens and post it notes to each group</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171450" indent="-171450">
              <a:buFont typeface="Arial"/>
              <a:buChar char="•"/>
            </a:pPr>
            <a:r>
              <a:rPr lang="en-US" sz="1200" b="0" kern="1200" dirty="0" smtClean="0">
                <a:solidFill>
                  <a:schemeClr val="tx1"/>
                </a:solidFill>
                <a:latin typeface="+mn-lt"/>
                <a:ea typeface="+mn-ea"/>
                <a:cs typeface="+mn-cs"/>
              </a:rPr>
              <a:t>Now</a:t>
            </a:r>
            <a:r>
              <a:rPr lang="en-US" sz="1200" b="0" kern="1200" baseline="0" dirty="0" smtClean="0">
                <a:solidFill>
                  <a:schemeClr val="tx1"/>
                </a:solidFill>
                <a:latin typeface="+mn-lt"/>
                <a:ea typeface="+mn-ea"/>
                <a:cs typeface="+mn-cs"/>
              </a:rPr>
              <a:t> you will work through some service improvement projects of your own</a:t>
            </a:r>
          </a:p>
          <a:p>
            <a:pPr marL="171450" indent="-171450">
              <a:buFont typeface="Arial"/>
              <a:buChar char="•"/>
            </a:pPr>
            <a:r>
              <a:rPr lang="en-US" sz="1200" b="0" kern="1200" baseline="0" dirty="0" smtClean="0">
                <a:solidFill>
                  <a:schemeClr val="tx1"/>
                </a:solidFill>
                <a:latin typeface="+mn-lt"/>
                <a:ea typeface="+mn-ea"/>
                <a:cs typeface="+mn-cs"/>
              </a:rPr>
              <a:t>Expect to take about an hour and a half doing this</a:t>
            </a:r>
          </a:p>
          <a:p>
            <a:pPr marL="685800" lvl="1" indent="-228600">
              <a:buFont typeface="+mj-lt"/>
              <a:buAutoNum type="arabicPeriod"/>
            </a:pPr>
            <a:r>
              <a:rPr lang="en-US" sz="1200" b="0" kern="1200" baseline="0" dirty="0" smtClean="0">
                <a:solidFill>
                  <a:schemeClr val="tx1"/>
                </a:solidFill>
                <a:latin typeface="+mn-lt"/>
                <a:ea typeface="+mn-ea"/>
                <a:cs typeface="+mn-cs"/>
              </a:rPr>
              <a:t>First I want you to write down what your purpose is.  What you are here to do for the customer, the person who pays your wages</a:t>
            </a:r>
            <a:r>
              <a:rPr lang="en-US" sz="1200" b="0" kern="1200" baseline="0" dirty="0">
                <a:solidFill>
                  <a:schemeClr val="tx1"/>
                </a:solidFill>
                <a:latin typeface="+mn-lt"/>
                <a:ea typeface="+mn-ea"/>
                <a:cs typeface="+mn-cs"/>
              </a:rPr>
              <a:t> </a:t>
            </a:r>
            <a:r>
              <a:rPr lang="en-US" sz="1200" b="0" kern="1200" baseline="0" dirty="0" smtClean="0">
                <a:solidFill>
                  <a:schemeClr val="tx1"/>
                </a:solidFill>
                <a:latin typeface="+mn-lt"/>
                <a:ea typeface="+mn-ea"/>
                <a:cs typeface="+mn-cs"/>
              </a:rPr>
              <a:t> (one or two sentences on a flip chart)</a:t>
            </a:r>
          </a:p>
          <a:p>
            <a:pPr marL="685800" lvl="1" indent="-228600">
              <a:buFont typeface="+mj-lt"/>
              <a:buAutoNum type="arabicPeriod"/>
            </a:pPr>
            <a:r>
              <a:rPr lang="en-US" sz="1200" b="0" kern="1200" baseline="0" dirty="0" smtClean="0">
                <a:solidFill>
                  <a:schemeClr val="tx1"/>
                </a:solidFill>
                <a:latin typeface="+mn-lt"/>
                <a:ea typeface="+mn-ea"/>
                <a:cs typeface="+mn-cs"/>
              </a:rPr>
              <a:t>Individually brainstorm all the issues that get in the way of you fulfilling that purpose write these on post it notes</a:t>
            </a:r>
          </a:p>
          <a:p>
            <a:pPr marL="685800" lvl="1" indent="-228600">
              <a:buFont typeface="+mj-lt"/>
              <a:buAutoNum type="arabicPeriod"/>
            </a:pPr>
            <a:r>
              <a:rPr lang="en-US" sz="1200" b="0" kern="1200" baseline="0" dirty="0" smtClean="0">
                <a:solidFill>
                  <a:schemeClr val="tx1"/>
                </a:solidFill>
                <a:latin typeface="+mn-lt"/>
                <a:ea typeface="+mn-ea"/>
                <a:cs typeface="+mn-cs"/>
              </a:rPr>
              <a:t>As a team group all the post it notes into common issues then pick one or two of them that you want to fix</a:t>
            </a:r>
          </a:p>
          <a:p>
            <a:pPr marL="685800" lvl="1" indent="-228600">
              <a:buFont typeface="+mj-lt"/>
              <a:buAutoNum type="arabicPeriod"/>
            </a:pPr>
            <a:r>
              <a:rPr lang="en-US" sz="1200" b="0" kern="1200" baseline="0" dirty="0" smtClean="0">
                <a:solidFill>
                  <a:schemeClr val="tx1"/>
                </a:solidFill>
                <a:latin typeface="+mn-lt"/>
                <a:ea typeface="+mn-ea"/>
                <a:cs typeface="+mn-cs"/>
              </a:rPr>
              <a:t>Work out why the issue is bad for business, what </a:t>
            </a:r>
            <a:r>
              <a:rPr lang="en-US" sz="1200" b="1" kern="1200" baseline="0" dirty="0" smtClean="0">
                <a:solidFill>
                  <a:schemeClr val="tx1"/>
                </a:solidFill>
                <a:latin typeface="+mn-lt"/>
                <a:ea typeface="+mn-ea"/>
                <a:cs typeface="+mn-cs"/>
              </a:rPr>
              <a:t>you</a:t>
            </a:r>
            <a:r>
              <a:rPr lang="en-US" sz="1200" b="0" kern="1200" baseline="0" dirty="0" smtClean="0">
                <a:solidFill>
                  <a:schemeClr val="tx1"/>
                </a:solidFill>
                <a:latin typeface="+mn-lt"/>
                <a:ea typeface="+mn-ea"/>
                <a:cs typeface="+mn-cs"/>
              </a:rPr>
              <a:t> plan to do about it and what agreement you need from your manager to implement your plan</a:t>
            </a:r>
          </a:p>
          <a:p>
            <a:pPr marL="228600" lvl="0" indent="-228600">
              <a:buFont typeface="Arial"/>
              <a:buChar char="•"/>
            </a:pPr>
            <a:r>
              <a:rPr lang="en-US" sz="1200" b="1" kern="1200" baseline="0" dirty="0" smtClean="0">
                <a:solidFill>
                  <a:schemeClr val="tx1"/>
                </a:solidFill>
                <a:latin typeface="+mn-lt"/>
                <a:ea typeface="+mn-ea"/>
                <a:cs typeface="+mn-cs"/>
              </a:rPr>
              <a:t>You will be expected to present back</a:t>
            </a:r>
            <a:r>
              <a:rPr lang="en-US" sz="1200" b="0" kern="1200" baseline="0" dirty="0" smtClean="0">
                <a:solidFill>
                  <a:schemeClr val="tx1"/>
                </a:solidFill>
                <a:latin typeface="+mn-lt"/>
                <a:ea typeface="+mn-ea"/>
                <a:cs typeface="+mn-cs"/>
              </a:rPr>
              <a:t> your recommendations to your manager at the end of the session</a:t>
            </a:r>
          </a:p>
          <a:p>
            <a:pPr marL="171450" indent="-171450">
              <a:buFont typeface="Arial"/>
              <a:buChar char="•"/>
            </a:pPr>
            <a:endParaRPr lang="en-US" sz="1200" b="0" kern="1200" baseline="0" dirty="0" smtClean="0">
              <a:solidFill>
                <a:schemeClr val="tx1"/>
              </a:solidFill>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Aim</a:t>
            </a:r>
          </a:p>
          <a:p>
            <a:r>
              <a:rPr lang="en-US" sz="1400" b="0" kern="1200" dirty="0" smtClean="0">
                <a:solidFill>
                  <a:schemeClr val="tx1"/>
                </a:solidFill>
                <a:latin typeface="+mn-lt"/>
                <a:ea typeface="+mn-ea"/>
                <a:cs typeface="+mn-cs"/>
              </a:rPr>
              <a:t>To provide a format for presenting back the issues to mangers</a:t>
            </a:r>
          </a:p>
          <a:p>
            <a:endParaRPr lang="en-US" sz="1400" b="0" kern="1200" dirty="0" smtClean="0">
              <a:solidFill>
                <a:schemeClr val="tx1"/>
              </a:solidFill>
              <a:latin typeface="+mn-lt"/>
              <a:ea typeface="+mn-ea"/>
              <a:cs typeface="+mn-cs"/>
            </a:endParaRPr>
          </a:p>
          <a:p>
            <a:r>
              <a:rPr lang="en-US" sz="1400" b="1" kern="1200" dirty="0" smtClean="0">
                <a:solidFill>
                  <a:schemeClr val="tx1"/>
                </a:solidFill>
                <a:latin typeface="+mn-lt"/>
                <a:ea typeface="+mn-ea"/>
                <a:cs typeface="+mn-cs"/>
              </a:rPr>
              <a:t>Say</a:t>
            </a:r>
          </a:p>
          <a:p>
            <a:pPr marL="171450" indent="-171450">
              <a:buFont typeface="Arial"/>
              <a:buChar char="•"/>
            </a:pPr>
            <a:r>
              <a:rPr lang="en-US" sz="1200" b="0" kern="1200" dirty="0" smtClean="0">
                <a:solidFill>
                  <a:schemeClr val="tx1"/>
                </a:solidFill>
                <a:latin typeface="+mn-lt"/>
                <a:ea typeface="+mn-ea"/>
                <a:cs typeface="+mn-cs"/>
              </a:rPr>
              <a:t>Please follow this format when presenting back your ideas</a:t>
            </a:r>
          </a:p>
          <a:p>
            <a:pPr marL="171450" indent="-171450">
              <a:buFont typeface="Arial"/>
              <a:buChar char="•"/>
            </a:pPr>
            <a:r>
              <a:rPr lang="en-US" sz="1200" b="0" kern="1200" dirty="0" smtClean="0">
                <a:solidFill>
                  <a:schemeClr val="tx1"/>
                </a:solidFill>
                <a:latin typeface="+mn-lt"/>
                <a:ea typeface="+mn-ea"/>
                <a:cs typeface="+mn-cs"/>
              </a:rPr>
              <a:t>Be clear and specific about the issue</a:t>
            </a:r>
          </a:p>
          <a:p>
            <a:pPr marL="171450" indent="-171450">
              <a:buFont typeface="Arial"/>
              <a:buChar char="•"/>
            </a:pPr>
            <a:r>
              <a:rPr lang="en-US" sz="1200" b="0" kern="1200" dirty="0" smtClean="0">
                <a:solidFill>
                  <a:schemeClr val="tx1"/>
                </a:solidFill>
                <a:latin typeface="+mn-lt"/>
                <a:ea typeface="+mn-ea"/>
                <a:cs typeface="+mn-cs"/>
              </a:rPr>
              <a:t>Explain why it is bad, try to quantify this if you can</a:t>
            </a:r>
          </a:p>
          <a:p>
            <a:pPr marL="171450" indent="-171450">
              <a:buFont typeface="Arial"/>
              <a:buChar char="•"/>
            </a:pPr>
            <a:r>
              <a:rPr lang="en-US" sz="1200" b="0" kern="1200" dirty="0" smtClean="0">
                <a:solidFill>
                  <a:schemeClr val="tx1"/>
                </a:solidFill>
                <a:latin typeface="+mn-lt"/>
                <a:ea typeface="+mn-ea"/>
                <a:cs typeface="+mn-cs"/>
              </a:rPr>
              <a:t>Talk through the potential solutions you have come up</a:t>
            </a:r>
            <a:r>
              <a:rPr lang="en-US" sz="1200" b="0" kern="1200" baseline="0" dirty="0" smtClean="0">
                <a:solidFill>
                  <a:schemeClr val="tx1"/>
                </a:solidFill>
                <a:latin typeface="+mn-lt"/>
                <a:ea typeface="+mn-ea"/>
                <a:cs typeface="+mn-cs"/>
              </a:rPr>
              <a:t> with and explain what you plan to do</a:t>
            </a:r>
          </a:p>
          <a:p>
            <a:pPr marL="171450" indent="-171450">
              <a:buFont typeface="Arial"/>
              <a:buChar char="•"/>
            </a:pPr>
            <a:r>
              <a:rPr lang="en-US" sz="1200" b="0" kern="1200" baseline="0" dirty="0" smtClean="0">
                <a:solidFill>
                  <a:schemeClr val="tx1"/>
                </a:solidFill>
                <a:latin typeface="+mn-lt"/>
                <a:ea typeface="+mn-ea"/>
                <a:cs typeface="+mn-cs"/>
              </a:rPr>
              <a:t>Make specific requests of your manager for what you need that he can either accept or decline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Aim </a:t>
            </a:r>
          </a:p>
          <a:p>
            <a:r>
              <a:rPr lang="en-US" sz="1400" b="0" kern="1200" dirty="0" smtClean="0">
                <a:solidFill>
                  <a:schemeClr val="tx1"/>
                </a:solidFill>
                <a:latin typeface="+mn-lt"/>
                <a:ea typeface="+mn-ea"/>
                <a:cs typeface="+mn-cs"/>
              </a:rPr>
              <a:t>For the teams to present back their plans and get agreement to take them forward</a:t>
            </a:r>
          </a:p>
          <a:p>
            <a:endParaRPr lang="en-US" sz="1400" b="0" kern="1200" dirty="0" smtClean="0">
              <a:solidFill>
                <a:schemeClr val="tx1"/>
              </a:solidFill>
              <a:latin typeface="+mn-lt"/>
              <a:ea typeface="+mn-ea"/>
              <a:cs typeface="+mn-cs"/>
            </a:endParaRPr>
          </a:p>
          <a:p>
            <a:r>
              <a:rPr lang="en-US" sz="1400" b="1" kern="1200" dirty="0" smtClean="0">
                <a:solidFill>
                  <a:schemeClr val="tx1"/>
                </a:solidFill>
                <a:latin typeface="+mn-lt"/>
                <a:ea typeface="+mn-ea"/>
                <a:cs typeface="+mn-cs"/>
              </a:rPr>
              <a:t>Say</a:t>
            </a:r>
          </a:p>
          <a:p>
            <a:pPr marL="342900" indent="-342900">
              <a:buFont typeface="Arial" pitchFamily="34" charset="0"/>
              <a:buChar char="•"/>
            </a:pPr>
            <a:r>
              <a:rPr lang="en-US" sz="1400" b="0" kern="1200" dirty="0" smtClean="0">
                <a:solidFill>
                  <a:schemeClr val="tx1"/>
                </a:solidFill>
                <a:latin typeface="+mn-lt"/>
                <a:ea typeface="+mn-ea"/>
                <a:cs typeface="+mn-cs"/>
              </a:rPr>
              <a:t>You would like each team to present back their</a:t>
            </a:r>
            <a:r>
              <a:rPr lang="en-US" sz="1400" b="0" kern="1200" baseline="0" dirty="0" smtClean="0">
                <a:solidFill>
                  <a:schemeClr val="tx1"/>
                </a:solidFill>
                <a:latin typeface="+mn-lt"/>
                <a:ea typeface="+mn-ea"/>
                <a:cs typeface="+mn-cs"/>
              </a:rPr>
              <a:t> issue and plans to their manager</a:t>
            </a:r>
          </a:p>
          <a:p>
            <a:pPr marL="342900" indent="-342900">
              <a:buFont typeface="Arial" pitchFamily="34" charset="0"/>
              <a:buChar char="•"/>
            </a:pPr>
            <a:r>
              <a:rPr lang="en-US" sz="1400" b="0" kern="1200" baseline="0" dirty="0" smtClean="0">
                <a:solidFill>
                  <a:schemeClr val="tx1"/>
                </a:solidFill>
                <a:latin typeface="+mn-lt"/>
                <a:ea typeface="+mn-ea"/>
                <a:cs typeface="+mn-cs"/>
              </a:rPr>
              <a:t>The manager’s job is to make a decision about the plan either:</a:t>
            </a:r>
          </a:p>
          <a:p>
            <a:pPr marL="800100" lvl="1" indent="-342900">
              <a:buFont typeface="Arial" pitchFamily="34" charset="0"/>
              <a:buChar char="•"/>
            </a:pPr>
            <a:r>
              <a:rPr lang="en-US" sz="1400" b="0" kern="1200" baseline="0" dirty="0" smtClean="0">
                <a:solidFill>
                  <a:schemeClr val="tx1"/>
                </a:solidFill>
                <a:latin typeface="+mn-lt"/>
                <a:ea typeface="+mn-ea"/>
                <a:cs typeface="+mn-cs"/>
              </a:rPr>
              <a:t>Yes implement it</a:t>
            </a:r>
          </a:p>
          <a:p>
            <a:pPr marL="800100" lvl="1" indent="-342900">
              <a:buFont typeface="Arial" pitchFamily="34" charset="0"/>
              <a:buChar char="•"/>
            </a:pPr>
            <a:r>
              <a:rPr lang="en-US" sz="1400" b="0" kern="1200" baseline="0" dirty="0" smtClean="0">
                <a:solidFill>
                  <a:schemeClr val="tx1"/>
                </a:solidFill>
                <a:latin typeface="+mn-lt"/>
                <a:ea typeface="+mn-ea"/>
                <a:cs typeface="+mn-cs"/>
              </a:rPr>
              <a:t>No don’t do it (and explain why)</a:t>
            </a:r>
          </a:p>
          <a:p>
            <a:pPr marL="800100" lvl="1" indent="-342900">
              <a:buFont typeface="Arial" pitchFamily="34" charset="0"/>
              <a:buChar char="•"/>
            </a:pPr>
            <a:r>
              <a:rPr lang="en-US" sz="1400" b="0" kern="1200" baseline="0" dirty="0" smtClean="0">
                <a:solidFill>
                  <a:schemeClr val="tx1"/>
                </a:solidFill>
                <a:latin typeface="+mn-lt"/>
                <a:ea typeface="+mn-ea"/>
                <a:cs typeface="+mn-cs"/>
              </a:rPr>
              <a:t>Yes but (detail any specific criteria that need to be met before the solution can be implemented)</a:t>
            </a:r>
          </a:p>
          <a:p>
            <a:pPr marL="0" lvl="0" indent="0">
              <a:buFont typeface="Arial" pitchFamily="34" charset="0"/>
              <a:buNone/>
            </a:pPr>
            <a:endParaRPr lang="en-US" sz="1400" b="0" kern="1200" baseline="0" dirty="0" smtClean="0">
              <a:solidFill>
                <a:schemeClr val="tx1"/>
              </a:solidFill>
              <a:latin typeface="+mn-lt"/>
              <a:ea typeface="+mn-ea"/>
              <a:cs typeface="+mn-cs"/>
            </a:endParaRPr>
          </a:p>
          <a:p>
            <a:pPr marL="0" lvl="0" indent="0">
              <a:buFont typeface="Arial" pitchFamily="34" charset="0"/>
              <a:buNone/>
            </a:pPr>
            <a:r>
              <a:rPr lang="en-US" sz="1400" b="1" kern="1200" baseline="0" dirty="0" smtClean="0">
                <a:solidFill>
                  <a:schemeClr val="tx1"/>
                </a:solidFill>
                <a:latin typeface="+mn-lt"/>
                <a:ea typeface="+mn-ea"/>
                <a:cs typeface="+mn-cs"/>
              </a:rPr>
              <a:t>Do</a:t>
            </a:r>
          </a:p>
          <a:p>
            <a:pPr marL="342900" indent="-342900">
              <a:buFont typeface="Arial" pitchFamily="34" charset="0"/>
              <a:buChar char="•"/>
            </a:pPr>
            <a:r>
              <a:rPr lang="en-US" sz="1400" b="0" kern="1200" baseline="0" dirty="0" smtClean="0">
                <a:solidFill>
                  <a:schemeClr val="tx1"/>
                </a:solidFill>
                <a:latin typeface="+mn-lt"/>
                <a:ea typeface="+mn-ea"/>
                <a:cs typeface="+mn-cs"/>
              </a:rPr>
              <a:t>Brief the manager on what you expect from him</a:t>
            </a:r>
          </a:p>
          <a:p>
            <a:pPr marL="342900" indent="-342900">
              <a:buFont typeface="Arial" pitchFamily="34" charset="0"/>
              <a:buChar char="•"/>
            </a:pPr>
            <a:r>
              <a:rPr lang="en-US" sz="1400" b="0" kern="1200" baseline="0" dirty="0" smtClean="0">
                <a:solidFill>
                  <a:schemeClr val="tx1"/>
                </a:solidFill>
                <a:latin typeface="+mn-lt"/>
                <a:ea typeface="+mn-ea"/>
                <a:cs typeface="+mn-cs"/>
              </a:rPr>
              <a:t>Make sure you capture all the out puts from the session, these will be the basis of future project work</a:t>
            </a:r>
          </a:p>
          <a:p>
            <a:pPr marL="342900" indent="-342900">
              <a:buFont typeface="Arial" pitchFamily="34" charset="0"/>
              <a:buChar char="•"/>
            </a:pPr>
            <a:r>
              <a:rPr lang="en-US" sz="1400" b="0" kern="1200" baseline="0" dirty="0" smtClean="0">
                <a:solidFill>
                  <a:schemeClr val="tx1"/>
                </a:solidFill>
                <a:latin typeface="+mn-lt"/>
                <a:ea typeface="+mn-ea"/>
                <a:cs typeface="+mn-cs"/>
              </a:rPr>
              <a:t>Thank everybody for their time and contributions</a:t>
            </a:r>
          </a:p>
          <a:p>
            <a:pPr marL="342900" indent="-342900">
              <a:buFont typeface="Arial" pitchFamily="34" charset="0"/>
              <a:buNone/>
            </a:pPr>
            <a:endParaRPr lang="en-US" sz="1400" b="0" kern="1200" dirty="0" smtClean="0">
              <a:solidFill>
                <a:schemeClr val="tx1"/>
              </a:solidFill>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latin typeface="+mn-lt"/>
                <a:ea typeface="+mn-ea"/>
                <a:cs typeface="+mn-cs"/>
              </a:rPr>
              <a:t>Aim</a:t>
            </a:r>
          </a:p>
          <a:p>
            <a:r>
              <a:rPr lang="en-US" sz="1200" kern="1200" dirty="0" smtClean="0">
                <a:solidFill>
                  <a:schemeClr val="tx1"/>
                </a:solidFill>
                <a:latin typeface="+mn-lt"/>
                <a:ea typeface="+mn-ea"/>
                <a:cs typeface="+mn-cs"/>
              </a:rPr>
              <a:t>To explain the basic premise of the new business and their</a:t>
            </a:r>
            <a:r>
              <a:rPr lang="en-US" sz="1200" kern="1200" baseline="0" dirty="0" smtClean="0">
                <a:solidFill>
                  <a:schemeClr val="tx1"/>
                </a:solidFill>
                <a:latin typeface="+mn-lt"/>
                <a:ea typeface="+mn-ea"/>
                <a:cs typeface="+mn-cs"/>
              </a:rPr>
              <a:t> role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Say</a:t>
            </a:r>
            <a:endParaRPr lang="en-US" sz="1200" kern="1200" dirty="0" smtClean="0">
              <a:solidFill>
                <a:schemeClr val="tx1"/>
              </a:solidFill>
              <a:latin typeface="+mn-lt"/>
              <a:ea typeface="+mn-ea"/>
              <a:cs typeface="+mn-cs"/>
            </a:endParaRPr>
          </a:p>
          <a:p>
            <a:pPr marL="228600" indent="-228600">
              <a:buFont typeface="Arial" pitchFamily="34" charset="0"/>
              <a:buChar char="•"/>
            </a:pPr>
            <a:r>
              <a:rPr lang="en-US" sz="1200" kern="1200" dirty="0" smtClean="0">
                <a:solidFill>
                  <a:schemeClr val="tx1"/>
                </a:solidFill>
                <a:latin typeface="+mn-lt"/>
                <a:ea typeface="+mn-ea"/>
                <a:cs typeface="+mn-cs"/>
              </a:rPr>
              <a:t>You are in</a:t>
            </a:r>
            <a:r>
              <a:rPr lang="en-US" sz="1200" kern="1200" baseline="0" dirty="0" smtClean="0">
                <a:solidFill>
                  <a:schemeClr val="tx1"/>
                </a:solidFill>
                <a:latin typeface="+mn-lt"/>
                <a:ea typeface="+mn-ea"/>
                <a:cs typeface="+mn-cs"/>
              </a:rPr>
              <a:t> the market of balloon entertainment</a:t>
            </a:r>
          </a:p>
          <a:p>
            <a:pPr marL="228600" indent="-228600">
              <a:buFont typeface="Arial" pitchFamily="34" charset="0"/>
              <a:buChar char="•"/>
            </a:pPr>
            <a:r>
              <a:rPr lang="en-US" sz="1200" kern="1200" baseline="0" dirty="0" smtClean="0">
                <a:solidFill>
                  <a:schemeClr val="tx1"/>
                </a:solidFill>
                <a:latin typeface="+mn-lt"/>
                <a:ea typeface="+mn-ea"/>
                <a:cs typeface="+mn-cs"/>
              </a:rPr>
              <a:t>Produce the worlds premium balloons (spherical rubber as the Marketers call it)</a:t>
            </a:r>
          </a:p>
          <a:p>
            <a:pPr marL="228600" indent="-228600">
              <a:buFont typeface="Arial" pitchFamily="34" charset="0"/>
              <a:buChar char="•"/>
            </a:pPr>
            <a:r>
              <a:rPr lang="en-US" sz="1200" kern="1200" baseline="0" dirty="0" smtClean="0">
                <a:solidFill>
                  <a:schemeClr val="tx1"/>
                </a:solidFill>
                <a:latin typeface="+mn-lt"/>
                <a:ea typeface="+mn-ea"/>
                <a:cs typeface="+mn-cs"/>
              </a:rPr>
              <a:t>Your balloons have an electrostatic charge applied to them which gives them a special luminescence</a:t>
            </a:r>
          </a:p>
          <a:p>
            <a:pPr marL="228600" indent="-228600">
              <a:buFont typeface="Arial" pitchFamily="34" charset="0"/>
              <a:buChar char="•"/>
            </a:pPr>
            <a:r>
              <a:rPr lang="en-US" sz="1200" kern="1200" baseline="0" dirty="0" smtClean="0">
                <a:solidFill>
                  <a:schemeClr val="tx1"/>
                </a:solidFill>
                <a:latin typeface="+mn-lt"/>
                <a:ea typeface="+mn-ea"/>
                <a:cs typeface="+mn-cs"/>
              </a:rPr>
              <a:t>This charge is applied by hand, every employee adding to the charge as they bat (pass) the balloon to each other (Demonstrate passing the balloon by hitting it)</a:t>
            </a:r>
          </a:p>
          <a:p>
            <a:pPr marL="228600" indent="-228600">
              <a:buFont typeface="Arial" pitchFamily="34" charset="0"/>
              <a:buChar char="•"/>
            </a:pPr>
            <a:r>
              <a:rPr lang="en-US" sz="1200" kern="1200" baseline="0" dirty="0" smtClean="0">
                <a:solidFill>
                  <a:schemeClr val="tx1"/>
                </a:solidFill>
                <a:latin typeface="+mn-lt"/>
                <a:ea typeface="+mn-ea"/>
                <a:cs typeface="+mn-cs"/>
              </a:rPr>
              <a:t>Balloons are individually charged by making sure that everybody hits every balloon once to ensure the precise electrostatic charge required</a:t>
            </a:r>
          </a:p>
          <a:p>
            <a:pPr marL="228600" indent="-228600">
              <a:buFont typeface="Arial" pitchFamily="34" charset="0"/>
              <a:buChar char="•"/>
            </a:pPr>
            <a:r>
              <a:rPr lang="en-US" sz="1200" kern="1200" baseline="0" dirty="0" smtClean="0">
                <a:solidFill>
                  <a:schemeClr val="tx1"/>
                </a:solidFill>
                <a:latin typeface="+mn-lt"/>
                <a:ea typeface="+mn-ea"/>
                <a:cs typeface="+mn-cs"/>
              </a:rPr>
              <a:t>They are all balloon handling technicians, their job is to pass the balloons and charge them</a:t>
            </a:r>
            <a:endParaRPr lang="en-US" sz="1200" kern="1200" dirty="0">
              <a:solidFill>
                <a:schemeClr val="tx1"/>
              </a:solidFill>
              <a:latin typeface="+mn-lt"/>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latin typeface="+mn-lt"/>
                <a:ea typeface="+mn-ea"/>
                <a:cs typeface="+mn-cs"/>
              </a:rPr>
              <a:t>Aim</a:t>
            </a:r>
          </a:p>
          <a:p>
            <a:r>
              <a:rPr lang="en-US" sz="1200" b="0" kern="1200" dirty="0" smtClean="0">
                <a:solidFill>
                  <a:schemeClr val="tx1"/>
                </a:solidFill>
                <a:latin typeface="+mn-lt"/>
                <a:ea typeface="+mn-ea"/>
                <a:cs typeface="+mn-cs"/>
              </a:rPr>
              <a:t>Make the</a:t>
            </a:r>
            <a:r>
              <a:rPr lang="en-US" sz="1200" b="0" kern="1200" baseline="0" dirty="0" smtClean="0">
                <a:solidFill>
                  <a:schemeClr val="tx1"/>
                </a:solidFill>
                <a:latin typeface="+mn-lt"/>
                <a:ea typeface="+mn-ea"/>
                <a:cs typeface="+mn-cs"/>
              </a:rPr>
              <a:t> point that time is money</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228600" indent="-228600">
              <a:buFont typeface="Arial" pitchFamily="34" charset="0"/>
              <a:buChar char="•"/>
            </a:pPr>
            <a:r>
              <a:rPr lang="en-US" sz="1200" b="0" kern="1200" dirty="0" smtClean="0">
                <a:solidFill>
                  <a:schemeClr val="tx1"/>
                </a:solidFill>
                <a:latin typeface="+mn-lt"/>
                <a:ea typeface="+mn-ea"/>
                <a:cs typeface="+mn-cs"/>
              </a:rPr>
              <a:t>This is a business not a charity</a:t>
            </a:r>
          </a:p>
          <a:p>
            <a:pPr marL="228600" indent="-228600">
              <a:buFont typeface="Arial" pitchFamily="34" charset="0"/>
              <a:buChar char="•"/>
            </a:pPr>
            <a:r>
              <a:rPr lang="en-US" sz="1200" b="0" kern="1200" dirty="0" smtClean="0">
                <a:solidFill>
                  <a:schemeClr val="tx1"/>
                </a:solidFill>
                <a:latin typeface="+mn-lt"/>
                <a:ea typeface="+mn-ea"/>
                <a:cs typeface="+mn-cs"/>
              </a:rPr>
              <a:t>There are plenty of people who would like the job of a balloon handling technician</a:t>
            </a:r>
          </a:p>
          <a:p>
            <a:pPr marL="228600" indent="-228600">
              <a:buFont typeface="Arial" pitchFamily="34" charset="0"/>
              <a:buChar char="•"/>
            </a:pPr>
            <a:r>
              <a:rPr lang="en-US" sz="1200" b="0" kern="1200" dirty="0" smtClean="0">
                <a:solidFill>
                  <a:schemeClr val="tx1"/>
                </a:solidFill>
                <a:latin typeface="+mn-lt"/>
                <a:ea typeface="+mn-ea"/>
                <a:cs typeface="+mn-cs"/>
              </a:rPr>
              <a:t>Speed is everything</a:t>
            </a:r>
          </a:p>
          <a:p>
            <a:pPr marL="228600" indent="-228600">
              <a:buFont typeface="Arial" pitchFamily="34" charset="0"/>
              <a:buChar char="•"/>
            </a:pPr>
            <a:r>
              <a:rPr lang="en-US" sz="1200" b="0" kern="1200" dirty="0" smtClean="0">
                <a:solidFill>
                  <a:schemeClr val="tx1"/>
                </a:solidFill>
                <a:latin typeface="+mn-lt"/>
                <a:ea typeface="+mn-ea"/>
                <a:cs typeface="+mn-cs"/>
              </a:rPr>
              <a:t>Each supervisor has a stop watch to time their teams</a:t>
            </a:r>
            <a:r>
              <a:rPr lang="en-US" sz="1200" b="0" kern="1200" baseline="0" dirty="0" smtClean="0">
                <a:solidFill>
                  <a:schemeClr val="tx1"/>
                </a:solidFill>
                <a:latin typeface="+mn-lt"/>
                <a:ea typeface="+mn-ea"/>
                <a:cs typeface="+mn-cs"/>
              </a:rPr>
              <a:t> performance (hand out stop watches)</a:t>
            </a:r>
          </a:p>
          <a:p>
            <a:pPr marL="228600" indent="-228600">
              <a:buFont typeface="Arial" pitchFamily="34" charset="0"/>
              <a:buChar char="•"/>
            </a:pPr>
            <a:r>
              <a:rPr lang="en-US" sz="1200" b="0" kern="1200" baseline="0" dirty="0" smtClean="0">
                <a:solidFill>
                  <a:schemeClr val="tx1"/>
                </a:solidFill>
                <a:latin typeface="+mn-lt"/>
                <a:ea typeface="+mn-ea"/>
                <a:cs typeface="+mn-cs"/>
              </a:rPr>
              <a:t>The most efficient team will be rewarded (set up competition between teams if you have more than one)</a:t>
            </a:r>
            <a:endParaRPr lang="en-US" sz="1200" b="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latin typeface="+mn-lt"/>
                <a:ea typeface="+mn-ea"/>
                <a:cs typeface="+mn-cs"/>
              </a:rPr>
              <a:t>Aim</a:t>
            </a:r>
          </a:p>
          <a:p>
            <a:r>
              <a:rPr lang="en-US" sz="1200" kern="1200" dirty="0" smtClean="0">
                <a:solidFill>
                  <a:schemeClr val="tx1"/>
                </a:solidFill>
                <a:latin typeface="+mn-lt"/>
                <a:ea typeface="+mn-ea"/>
                <a:cs typeface="+mn-cs"/>
              </a:rPr>
              <a:t>Introduce</a:t>
            </a:r>
            <a:r>
              <a:rPr lang="en-US" sz="1200" kern="1200" baseline="0" dirty="0" smtClean="0">
                <a:solidFill>
                  <a:schemeClr val="tx1"/>
                </a:solidFill>
                <a:latin typeface="+mn-lt"/>
                <a:ea typeface="+mn-ea"/>
                <a:cs typeface="+mn-cs"/>
              </a:rPr>
              <a:t> some constraints to the operation that they will have to work around</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228600" indent="-228600">
              <a:buFont typeface="Arial" pitchFamily="34" charset="0"/>
              <a:buChar char="•"/>
            </a:pPr>
            <a:r>
              <a:rPr lang="en-US" sz="1200" b="0" kern="1200" baseline="0" dirty="0" smtClean="0">
                <a:solidFill>
                  <a:schemeClr val="tx1"/>
                </a:solidFill>
                <a:latin typeface="+mn-lt"/>
                <a:ea typeface="+mn-ea"/>
                <a:cs typeface="+mn-cs"/>
              </a:rPr>
              <a:t>Like all businesses you have operational constraints, particularly around health and safety  these are:</a:t>
            </a:r>
          </a:p>
          <a:p>
            <a:pPr marL="228600" indent="-228600">
              <a:buFont typeface="Arial" pitchFamily="34" charset="0"/>
              <a:buChar char="•"/>
            </a:pPr>
            <a:r>
              <a:rPr lang="en-US" sz="1200" b="0" kern="1200" baseline="0" dirty="0" smtClean="0">
                <a:solidFill>
                  <a:schemeClr val="tx1"/>
                </a:solidFill>
                <a:latin typeface="+mn-lt"/>
                <a:ea typeface="+mn-ea"/>
                <a:cs typeface="+mn-cs"/>
              </a:rPr>
              <a:t>Everybody must remain seated as this reduce the potential of an unplanned collision with a balloon</a:t>
            </a:r>
          </a:p>
          <a:p>
            <a:pPr marL="228600" indent="-228600">
              <a:buFont typeface="Arial" pitchFamily="34" charset="0"/>
              <a:buChar char="•"/>
            </a:pPr>
            <a:r>
              <a:rPr lang="en-US" sz="1200" b="0" kern="1200" baseline="0" dirty="0" smtClean="0">
                <a:solidFill>
                  <a:schemeClr val="tx1"/>
                </a:solidFill>
                <a:latin typeface="+mn-lt"/>
                <a:ea typeface="+mn-ea"/>
                <a:cs typeface="+mn-cs"/>
              </a:rPr>
              <a:t>Nobody can hold the balloon as this could result in excessive build up of charge and an explosion</a:t>
            </a:r>
          </a:p>
          <a:p>
            <a:pPr marL="228600" indent="-228600">
              <a:buFont typeface="Arial" pitchFamily="34" charset="0"/>
              <a:buChar char="•"/>
            </a:pPr>
            <a:r>
              <a:rPr lang="en-US" sz="1200" b="0" kern="1200" baseline="0" dirty="0" smtClean="0">
                <a:solidFill>
                  <a:schemeClr val="tx1"/>
                </a:solidFill>
                <a:latin typeface="+mn-lt"/>
                <a:ea typeface="+mn-ea"/>
                <a:cs typeface="+mn-cs"/>
              </a:rPr>
              <a:t>Everybody must touch the balloon, but only once.  They are being paid to charge the balloon but touching it more than once will result in excessive charge build up and risk of explosion</a:t>
            </a:r>
          </a:p>
          <a:p>
            <a:pPr marL="228600" indent="-228600">
              <a:buFont typeface="Arial" pitchFamily="34" charset="0"/>
              <a:buChar char="•"/>
            </a:pPr>
            <a:r>
              <a:rPr lang="en-US" sz="1200" b="0" kern="1200" baseline="0" dirty="0" smtClean="0">
                <a:solidFill>
                  <a:schemeClr val="tx1"/>
                </a:solidFill>
                <a:latin typeface="+mn-lt"/>
                <a:ea typeface="+mn-ea"/>
                <a:cs typeface="+mn-cs"/>
              </a:rPr>
              <a:t>The balloon must keep moving, if the balloon stays still it will react with the substrate it is resting on resulting in spontaneous combustion (very expensive as people could die and you will be faced with a huge recruitment bill to back fill)</a:t>
            </a:r>
          </a:p>
          <a:p>
            <a:pPr marL="228600" indent="-228600">
              <a:buFont typeface="Arial" pitchFamily="34" charset="0"/>
              <a:buChar char="•"/>
            </a:pPr>
            <a:endParaRPr lang="en-US" sz="1200" b="0" kern="1200" baseline="0" dirty="0" smtClean="0">
              <a:solidFill>
                <a:schemeClr val="tx1"/>
              </a:solidFill>
              <a:latin typeface="+mn-lt"/>
              <a:ea typeface="+mn-ea"/>
              <a:cs typeface="+mn-cs"/>
            </a:endParaRPr>
          </a:p>
          <a:p>
            <a:pPr marL="228600" indent="-228600">
              <a:buFont typeface="Arial" pitchFamily="34" charset="0"/>
              <a:buNone/>
            </a:pPr>
            <a:r>
              <a:rPr lang="en-US" sz="1200" b="1" kern="1200" baseline="0" dirty="0" smtClean="0">
                <a:solidFill>
                  <a:schemeClr val="tx1"/>
                </a:solidFill>
                <a:latin typeface="+mn-lt"/>
                <a:ea typeface="+mn-ea"/>
                <a:cs typeface="+mn-cs"/>
              </a:rPr>
              <a:t>Start Round One</a:t>
            </a:r>
          </a:p>
          <a:p>
            <a:pPr marL="228600" indent="-228600">
              <a:buFont typeface="Arial" pitchFamily="34" charset="0"/>
              <a:buChar char="•"/>
            </a:pPr>
            <a:r>
              <a:rPr lang="en-US" sz="1200" b="0" kern="1200" baseline="0" dirty="0" smtClean="0">
                <a:solidFill>
                  <a:schemeClr val="tx1"/>
                </a:solidFill>
                <a:latin typeface="+mn-lt"/>
                <a:ea typeface="+mn-ea"/>
                <a:cs typeface="+mn-cs"/>
              </a:rPr>
              <a:t>Get the teams to pass the balloon around so that everybody touches it (it should float / bounce haphazardly around the room)</a:t>
            </a:r>
          </a:p>
          <a:p>
            <a:pPr marL="228600" indent="-228600">
              <a:buFont typeface="Arial" pitchFamily="34" charset="0"/>
              <a:buChar char="•"/>
            </a:pPr>
            <a:r>
              <a:rPr lang="en-US" sz="1200" b="0" kern="1200" baseline="0" dirty="0" smtClean="0">
                <a:solidFill>
                  <a:schemeClr val="tx1"/>
                </a:solidFill>
                <a:latin typeface="+mn-lt"/>
                <a:ea typeface="+mn-ea"/>
                <a:cs typeface="+mn-cs"/>
              </a:rPr>
              <a:t>Get the timings from each supervisor.  They may struggle to use the stopwatches, this will give you the opportunity to give your supervisors a suitable dressing down</a:t>
            </a:r>
          </a:p>
          <a:p>
            <a:pPr marL="228600" indent="-228600">
              <a:buFont typeface="Arial" pitchFamily="34" charset="0"/>
              <a:buChar char="•"/>
            </a:pPr>
            <a:r>
              <a:rPr lang="en-US" sz="1200" b="0" kern="1200" baseline="0" dirty="0" smtClean="0">
                <a:solidFill>
                  <a:schemeClr val="tx1"/>
                </a:solidFill>
                <a:latin typeface="+mn-lt"/>
                <a:ea typeface="+mn-ea"/>
                <a:cs typeface="+mn-cs"/>
              </a:rPr>
              <a:t>Once you have all the timings write them down so you can compare them and have a record</a:t>
            </a:r>
          </a:p>
          <a:p>
            <a:pPr marL="228600" indent="-228600">
              <a:buFont typeface="Arial" pitchFamily="34" charset="0"/>
              <a:buChar char="•"/>
            </a:pPr>
            <a:r>
              <a:rPr lang="en-US" sz="1200" b="0" kern="1200" baseline="0" dirty="0" smtClean="0">
                <a:solidFill>
                  <a:schemeClr val="tx1"/>
                </a:solidFill>
                <a:latin typeface="+mn-lt"/>
                <a:ea typeface="+mn-ea"/>
                <a:cs typeface="+mn-cs"/>
              </a:rPr>
              <a:t>Ask for an honest show of hands of people who didn’t touch the balloon (there are usually a couple, these balloons ‘were not processed properly and are defective)</a:t>
            </a:r>
          </a:p>
          <a:p>
            <a:pPr marL="228600" indent="-228600">
              <a:buFont typeface="Arial" pitchFamily="34" charset="0"/>
              <a:buChar char="•"/>
            </a:pPr>
            <a:r>
              <a:rPr lang="en-US" sz="1200" b="0" kern="1200" baseline="0" dirty="0" smtClean="0">
                <a:solidFill>
                  <a:schemeClr val="tx1"/>
                </a:solidFill>
                <a:latin typeface="+mn-lt"/>
                <a:ea typeface="+mn-ea"/>
                <a:cs typeface="+mn-cs"/>
              </a:rPr>
              <a:t>Express your dissatisfaction with overall performance, it was slow, expensive and poor quality achieved</a:t>
            </a:r>
            <a:endParaRPr lang="en-US" sz="1200" b="0" kern="1200" dirty="0">
              <a:solidFill>
                <a:schemeClr val="tx1"/>
              </a:solidFill>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Aim</a:t>
            </a:r>
          </a:p>
          <a:p>
            <a:r>
              <a:rPr lang="en-US" sz="1200" kern="1200" dirty="0" smtClean="0">
                <a:solidFill>
                  <a:schemeClr val="tx1"/>
                </a:solidFill>
                <a:latin typeface="+mn-lt"/>
                <a:ea typeface="+mn-ea"/>
                <a:cs typeface="+mn-cs"/>
              </a:rPr>
              <a:t>To</a:t>
            </a:r>
            <a:r>
              <a:rPr lang="en-US" sz="1200" kern="1200" baseline="0" dirty="0" smtClean="0">
                <a:solidFill>
                  <a:schemeClr val="tx1"/>
                </a:solidFill>
                <a:latin typeface="+mn-lt"/>
                <a:ea typeface="+mn-ea"/>
                <a:cs typeface="+mn-cs"/>
              </a:rPr>
              <a:t> demonstrate that management initiatives aren’t always appropriate if the operation isn’t properly understood</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228600" indent="-228600">
              <a:buFont typeface="Arial" pitchFamily="34" charset="0"/>
              <a:buChar char="•"/>
            </a:pPr>
            <a:r>
              <a:rPr lang="en-US" sz="1200" kern="1200" baseline="0" dirty="0" smtClean="0">
                <a:solidFill>
                  <a:schemeClr val="tx1"/>
                </a:solidFill>
                <a:latin typeface="+mn-lt"/>
                <a:ea typeface="+mn-ea"/>
                <a:cs typeface="+mn-cs"/>
              </a:rPr>
              <a:t>You have employed some management consultants</a:t>
            </a:r>
          </a:p>
          <a:p>
            <a:pPr marL="228600" indent="-228600">
              <a:buFont typeface="Arial" pitchFamily="34" charset="0"/>
              <a:buChar char="•"/>
            </a:pPr>
            <a:r>
              <a:rPr lang="en-US" sz="1200" kern="1200" baseline="0" dirty="0" smtClean="0">
                <a:solidFill>
                  <a:schemeClr val="tx1"/>
                </a:solidFill>
                <a:latin typeface="+mn-lt"/>
                <a:ea typeface="+mn-ea"/>
                <a:cs typeface="+mn-cs"/>
              </a:rPr>
              <a:t>They have pointed out that the issue is time between touches is too long</a:t>
            </a:r>
          </a:p>
          <a:p>
            <a:pPr marL="228600" indent="-228600">
              <a:buFont typeface="Arial" pitchFamily="34" charset="0"/>
              <a:buChar char="•"/>
            </a:pPr>
            <a:r>
              <a:rPr lang="en-US" sz="1200" kern="1200" baseline="0" dirty="0" smtClean="0">
                <a:solidFill>
                  <a:schemeClr val="tx1"/>
                </a:solidFill>
                <a:latin typeface="+mn-lt"/>
                <a:ea typeface="+mn-ea"/>
                <a:cs typeface="+mn-cs"/>
              </a:rPr>
              <a:t>Consequently balloon velocity should be increased between passes</a:t>
            </a:r>
            <a:endParaRPr lang="en-US" sz="1200" kern="1200" baseline="0" dirty="0">
              <a:solidFill>
                <a:schemeClr val="tx1"/>
              </a:solidFill>
              <a:latin typeface="+mn-lt"/>
              <a:ea typeface="+mn-ea"/>
              <a:cs typeface="+mn-cs"/>
            </a:endParaRPr>
          </a:p>
          <a:p>
            <a:pPr marL="228600" indent="-228600">
              <a:buFont typeface="Arial" pitchFamily="34" charset="0"/>
              <a:buChar char="•"/>
            </a:pPr>
            <a:r>
              <a:rPr lang="en-US" sz="1200" kern="1200" baseline="0" dirty="0" smtClean="0">
                <a:solidFill>
                  <a:schemeClr val="tx1"/>
                </a:solidFill>
                <a:latin typeface="+mn-lt"/>
                <a:ea typeface="+mn-ea"/>
                <a:cs typeface="+mn-cs"/>
              </a:rPr>
              <a:t>In reality this translates to hitting the ball harder (demonstrate this by giving a balloon a really hard smack)</a:t>
            </a:r>
          </a:p>
          <a:p>
            <a:pPr marL="228600" indent="-228600">
              <a:buFont typeface="Arial" pitchFamily="34" charset="0"/>
              <a:buChar char="•"/>
            </a:pPr>
            <a:r>
              <a:rPr lang="en-US" sz="1200" kern="1200" baseline="0" dirty="0" smtClean="0">
                <a:solidFill>
                  <a:schemeClr val="tx1"/>
                </a:solidFill>
                <a:latin typeface="+mn-lt"/>
                <a:ea typeface="+mn-ea"/>
                <a:cs typeface="+mn-cs"/>
              </a:rPr>
              <a:t>To facilitate the cultural change you have improved your employee incentive scheme and added a an incentive for the biggest hardest hitting team (a box of sweets or similar)</a:t>
            </a:r>
          </a:p>
          <a:p>
            <a:pPr marL="228600" indent="-228600">
              <a:buFont typeface="Arial" pitchFamily="34" charset="0"/>
              <a:buChar char="•"/>
            </a:pPr>
            <a:endParaRPr lang="en-US" sz="1200" kern="1200" baseline="0" dirty="0" smtClean="0">
              <a:solidFill>
                <a:schemeClr val="tx1"/>
              </a:solidFill>
              <a:latin typeface="+mn-lt"/>
              <a:ea typeface="+mn-ea"/>
              <a:cs typeface="+mn-cs"/>
            </a:endParaRPr>
          </a:p>
          <a:p>
            <a:pPr marL="228600" indent="-228600">
              <a:buFont typeface="Arial" pitchFamily="34" charset="0"/>
              <a:buNone/>
            </a:pPr>
            <a:r>
              <a:rPr lang="en-US" sz="1200" b="1" kern="1200" baseline="0" dirty="0" smtClean="0">
                <a:solidFill>
                  <a:schemeClr val="tx1"/>
                </a:solidFill>
                <a:latin typeface="+mn-lt"/>
                <a:ea typeface="+mn-ea"/>
                <a:cs typeface="+mn-cs"/>
              </a:rPr>
              <a:t>Round Two</a:t>
            </a:r>
          </a:p>
          <a:p>
            <a:pPr marL="228600" indent="-228600">
              <a:buFont typeface="Arial" pitchFamily="34" charset="0"/>
              <a:buChar char="•"/>
            </a:pPr>
            <a:r>
              <a:rPr lang="en-US" sz="1200" b="0" kern="1200" baseline="0" dirty="0" smtClean="0">
                <a:solidFill>
                  <a:schemeClr val="tx1"/>
                </a:solidFill>
                <a:latin typeface="+mn-lt"/>
                <a:ea typeface="+mn-ea"/>
                <a:cs typeface="+mn-cs"/>
              </a:rPr>
              <a:t>As with round one get the teams to pass the balloon around so that everybody touches it</a:t>
            </a:r>
          </a:p>
          <a:p>
            <a:pPr marL="228600" indent="-228600">
              <a:buFont typeface="Arial" pitchFamily="34" charset="0"/>
              <a:buChar char="•"/>
            </a:pPr>
            <a:r>
              <a:rPr lang="en-US" sz="1200" b="0" kern="1200" baseline="0" dirty="0" smtClean="0">
                <a:solidFill>
                  <a:schemeClr val="tx1"/>
                </a:solidFill>
                <a:latin typeface="+mn-lt"/>
                <a:ea typeface="+mn-ea"/>
                <a:cs typeface="+mn-cs"/>
              </a:rPr>
              <a:t>Urge the teams to hit the balloon as hard as possible (the balloons motion will be far less controlled and probably take longer)</a:t>
            </a:r>
          </a:p>
          <a:p>
            <a:pPr marL="228600" indent="-228600">
              <a:buFont typeface="Arial" pitchFamily="34" charset="0"/>
              <a:buChar char="•"/>
            </a:pPr>
            <a:r>
              <a:rPr lang="en-US" sz="1200" b="0" kern="1200" baseline="0" dirty="0" smtClean="0">
                <a:solidFill>
                  <a:schemeClr val="tx1"/>
                </a:solidFill>
                <a:latin typeface="+mn-lt"/>
                <a:ea typeface="+mn-ea"/>
                <a:cs typeface="+mn-cs"/>
              </a:rPr>
              <a:t>Hand out the incentive to the best performing team, and praise them for a job well done</a:t>
            </a:r>
          </a:p>
          <a:p>
            <a:pPr marL="228600" indent="-228600">
              <a:buFont typeface="Arial" pitchFamily="34" charset="0"/>
              <a:buChar char="•"/>
            </a:pPr>
            <a:r>
              <a:rPr lang="en-US" sz="1200" b="0" kern="1200" baseline="0" dirty="0" smtClean="0">
                <a:solidFill>
                  <a:schemeClr val="tx1"/>
                </a:solidFill>
                <a:latin typeface="+mn-lt"/>
                <a:ea typeface="+mn-ea"/>
                <a:cs typeface="+mn-cs"/>
              </a:rPr>
              <a:t>Get the timings from each supervisor, write down and compare to the previous run</a:t>
            </a:r>
          </a:p>
          <a:p>
            <a:pPr marL="228600" indent="-228600">
              <a:buFont typeface="Arial" pitchFamily="34" charset="0"/>
              <a:buChar char="•"/>
            </a:pPr>
            <a:r>
              <a:rPr lang="en-US" sz="1200" b="0" kern="1200" baseline="0" dirty="0" smtClean="0">
                <a:solidFill>
                  <a:schemeClr val="tx1"/>
                </a:solidFill>
                <a:latin typeface="+mn-lt"/>
                <a:ea typeface="+mn-ea"/>
                <a:cs typeface="+mn-cs"/>
              </a:rPr>
              <a:t>Express your dissatisfaction with the results</a:t>
            </a:r>
            <a:endParaRPr lang="en-US" sz="1200" kern="1200" baseline="0" dirty="0" smtClean="0">
              <a:solidFill>
                <a:schemeClr val="tx1"/>
              </a:solidFill>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1" kern="1200" dirty="0" smtClean="0">
                <a:solidFill>
                  <a:schemeClr val="tx1"/>
                </a:solidFill>
                <a:latin typeface="+mn-lt"/>
                <a:ea typeface="+mn-ea"/>
                <a:cs typeface="+mn-cs"/>
              </a:rPr>
              <a:t>Aim</a:t>
            </a:r>
          </a:p>
          <a:p>
            <a:r>
              <a:rPr lang="en-US" sz="1200" b="0" kern="1200" dirty="0" smtClean="0">
                <a:solidFill>
                  <a:schemeClr val="tx1"/>
                </a:solidFill>
                <a:latin typeface="+mn-lt"/>
                <a:ea typeface="+mn-ea"/>
                <a:cs typeface="+mn-cs"/>
              </a:rPr>
              <a:t>To</a:t>
            </a:r>
            <a:r>
              <a:rPr lang="en-US" sz="1200" b="0" kern="1200" baseline="0" dirty="0" smtClean="0">
                <a:solidFill>
                  <a:schemeClr val="tx1"/>
                </a:solidFill>
                <a:latin typeface="+mn-lt"/>
                <a:ea typeface="+mn-ea"/>
                <a:cs typeface="+mn-cs"/>
              </a:rPr>
              <a:t> get the audience to improve the balloon handling process</a:t>
            </a:r>
            <a:endParaRPr lang="en-US" sz="1200" b="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228600" indent="-228600">
              <a:buFont typeface="Arial" pitchFamily="34" charset="0"/>
              <a:buChar char="•"/>
            </a:pPr>
            <a:r>
              <a:rPr lang="en-US" sz="1200" b="0" kern="1200" baseline="0" dirty="0" smtClean="0">
                <a:solidFill>
                  <a:schemeClr val="tx1"/>
                </a:solidFill>
                <a:latin typeface="+mn-lt"/>
                <a:ea typeface="+mn-ea"/>
                <a:cs typeface="+mn-cs"/>
              </a:rPr>
              <a:t>This is the third and final round</a:t>
            </a:r>
          </a:p>
          <a:p>
            <a:pPr marL="228600" indent="-228600">
              <a:buFont typeface="Arial" pitchFamily="34" charset="0"/>
              <a:buChar char="•"/>
            </a:pPr>
            <a:r>
              <a:rPr lang="en-US" sz="1200" b="0" kern="1200" baseline="0" dirty="0" smtClean="0">
                <a:solidFill>
                  <a:schemeClr val="tx1"/>
                </a:solidFill>
                <a:latin typeface="+mn-lt"/>
                <a:ea typeface="+mn-ea"/>
                <a:cs typeface="+mn-cs"/>
              </a:rPr>
              <a:t>That you have been undertaking some benchmarking and that you have seen everybody touch the balloon in under 5 seconds</a:t>
            </a:r>
          </a:p>
          <a:p>
            <a:pPr marL="228600" indent="-228600">
              <a:buFont typeface="Arial" pitchFamily="34" charset="0"/>
              <a:buChar char="•"/>
            </a:pPr>
            <a:r>
              <a:rPr lang="en-US" sz="1200" b="0" kern="1200" baseline="0" dirty="0" smtClean="0">
                <a:solidFill>
                  <a:schemeClr val="tx1"/>
                </a:solidFill>
                <a:latin typeface="+mn-lt"/>
                <a:ea typeface="+mn-ea"/>
                <a:cs typeface="+mn-cs"/>
              </a:rPr>
              <a:t>The health and safety rules remain in place</a:t>
            </a:r>
          </a:p>
          <a:p>
            <a:pPr marL="228600" indent="-228600">
              <a:buFont typeface="Arial" pitchFamily="34" charset="0"/>
              <a:buChar char="•"/>
            </a:pPr>
            <a:r>
              <a:rPr lang="en-US" sz="1200" b="0" kern="1200" baseline="0" dirty="0" smtClean="0">
                <a:solidFill>
                  <a:schemeClr val="tx1"/>
                </a:solidFill>
                <a:latin typeface="+mn-lt"/>
                <a:ea typeface="+mn-ea"/>
                <a:cs typeface="+mn-cs"/>
              </a:rPr>
              <a:t>They have 5 minutes to think about how they want to improve their process</a:t>
            </a:r>
          </a:p>
          <a:p>
            <a:pPr marL="228600" indent="-228600">
              <a:buFont typeface="Arial" pitchFamily="34" charset="0"/>
              <a:buChar char="•"/>
            </a:pPr>
            <a:r>
              <a:rPr lang="en-US" sz="1200" b="0" kern="1200" baseline="0" dirty="0" smtClean="0">
                <a:solidFill>
                  <a:schemeClr val="tx1"/>
                </a:solidFill>
                <a:latin typeface="+mn-lt"/>
                <a:ea typeface="+mn-ea"/>
                <a:cs typeface="+mn-cs"/>
              </a:rPr>
              <a:t>That you will be open for consultation during those 5 minutes</a:t>
            </a:r>
          </a:p>
          <a:p>
            <a:pPr marL="228600" indent="-228600">
              <a:buFont typeface="Arial" pitchFamily="34" charset="0"/>
              <a:buChar char="•"/>
            </a:pPr>
            <a:endParaRPr lang="en-US" sz="1200" b="0" kern="1200" baseline="0" dirty="0" smtClean="0">
              <a:solidFill>
                <a:schemeClr val="tx1"/>
              </a:solidFill>
              <a:latin typeface="+mn-lt"/>
              <a:ea typeface="+mn-ea"/>
              <a:cs typeface="+mn-cs"/>
            </a:endParaRPr>
          </a:p>
          <a:p>
            <a:pPr marL="228600" indent="-228600">
              <a:buFont typeface="Arial" pitchFamily="34" charset="0"/>
              <a:buNone/>
            </a:pPr>
            <a:r>
              <a:rPr lang="en-US" sz="1200" b="1" kern="1200" baseline="0" dirty="0" smtClean="0">
                <a:solidFill>
                  <a:schemeClr val="tx1"/>
                </a:solidFill>
                <a:latin typeface="+mn-lt"/>
                <a:ea typeface="+mn-ea"/>
                <a:cs typeface="+mn-cs"/>
              </a:rPr>
              <a:t>Round 3</a:t>
            </a:r>
          </a:p>
          <a:p>
            <a:pPr marL="228600" indent="-228600">
              <a:buFont typeface="Arial" pitchFamily="34" charset="0"/>
              <a:buChar char="•"/>
            </a:pPr>
            <a:r>
              <a:rPr lang="en-US" sz="1200" b="0" kern="1200" baseline="0" dirty="0" smtClean="0">
                <a:solidFill>
                  <a:schemeClr val="tx1"/>
                </a:solidFill>
                <a:latin typeface="+mn-lt"/>
                <a:ea typeface="+mn-ea"/>
                <a:cs typeface="+mn-cs"/>
              </a:rPr>
              <a:t>Let the teams discuss their strategy</a:t>
            </a:r>
          </a:p>
          <a:p>
            <a:pPr marL="228600" indent="-228600">
              <a:buFont typeface="Arial" pitchFamily="34" charset="0"/>
              <a:buChar char="•"/>
            </a:pPr>
            <a:r>
              <a:rPr lang="en-US" sz="1200" b="0" kern="1200" baseline="0" dirty="0" smtClean="0">
                <a:solidFill>
                  <a:schemeClr val="tx1"/>
                </a:solidFill>
                <a:latin typeface="+mn-lt"/>
                <a:ea typeface="+mn-ea"/>
                <a:cs typeface="+mn-cs"/>
              </a:rPr>
              <a:t>Answer the teams questions but don’t give out further information unless specifically asked for it (the aim is for the teams to challenge their own assumptions on how things should be done, not for you to challenge them)</a:t>
            </a:r>
          </a:p>
          <a:p>
            <a:pPr marL="228600" indent="-228600">
              <a:buFont typeface="Arial" pitchFamily="34" charset="0"/>
              <a:buChar char="•"/>
            </a:pPr>
            <a:r>
              <a:rPr lang="en-US" sz="1200" b="0" kern="1200" baseline="0" dirty="0" smtClean="0">
                <a:solidFill>
                  <a:schemeClr val="tx1"/>
                </a:solidFill>
                <a:latin typeface="+mn-lt"/>
                <a:ea typeface="+mn-ea"/>
                <a:cs typeface="+mn-cs"/>
              </a:rPr>
              <a:t>NB the constraints must be followed to the letter (no more or less) so for example, everybody must be seated, but there is nothing stopping them from moving their chairs</a:t>
            </a:r>
          </a:p>
          <a:p>
            <a:pPr marL="228600" indent="-228600">
              <a:buFont typeface="Arial" pitchFamily="34" charset="0"/>
              <a:buChar char="•"/>
            </a:pPr>
            <a:r>
              <a:rPr lang="en-US" sz="1200" b="0" kern="1200" baseline="0" dirty="0" smtClean="0">
                <a:solidFill>
                  <a:schemeClr val="tx1"/>
                </a:solidFill>
                <a:latin typeface="+mn-lt"/>
                <a:ea typeface="+mn-ea"/>
                <a:cs typeface="+mn-cs"/>
              </a:rPr>
              <a:t>Apply some pressure as the deadline approaches</a:t>
            </a:r>
          </a:p>
          <a:p>
            <a:pPr marL="228600" indent="-228600">
              <a:buFont typeface="Arial" pitchFamily="34" charset="0"/>
              <a:buChar char="•"/>
            </a:pPr>
            <a:r>
              <a:rPr lang="en-US" sz="1200" b="0" kern="1200" baseline="0" dirty="0" smtClean="0">
                <a:solidFill>
                  <a:schemeClr val="tx1"/>
                </a:solidFill>
                <a:latin typeface="+mn-lt"/>
                <a:ea typeface="+mn-ea"/>
                <a:cs typeface="+mn-cs"/>
              </a:rPr>
              <a:t>Time each team individually and record the results</a:t>
            </a:r>
          </a:p>
          <a:p>
            <a:pPr marL="228600" indent="-228600">
              <a:buFont typeface="Arial" pitchFamily="34" charset="0"/>
              <a:buChar char="•"/>
            </a:pPr>
            <a:r>
              <a:rPr lang="en-US" sz="1200" b="0" kern="1200" baseline="0" dirty="0" smtClean="0">
                <a:solidFill>
                  <a:schemeClr val="tx1"/>
                </a:solidFill>
                <a:latin typeface="+mn-lt"/>
                <a:ea typeface="+mn-ea"/>
                <a:cs typeface="+mn-cs"/>
              </a:rPr>
              <a:t>Invariably there will be a significant reduction in time taken.  (If not plan B is to run a forth and final round after giving some tips what to do)</a:t>
            </a:r>
          </a:p>
          <a:p>
            <a:pPr marL="228600" indent="-228600">
              <a:buFont typeface="Arial" pitchFamily="34" charset="0"/>
              <a:buChar char="•"/>
            </a:pPr>
            <a:r>
              <a:rPr lang="en-US" sz="1200" b="0" kern="1200" baseline="0" dirty="0" smtClean="0">
                <a:solidFill>
                  <a:schemeClr val="tx1"/>
                </a:solidFill>
                <a:latin typeface="+mn-lt"/>
                <a:ea typeface="+mn-ea"/>
                <a:cs typeface="+mn-cs"/>
              </a:rPr>
              <a:t>A round of applause for the winning team never hurts</a:t>
            </a:r>
          </a:p>
          <a:p>
            <a:pPr marL="228600" indent="-228600">
              <a:buFont typeface="Arial" pitchFamily="34" charset="0"/>
              <a:buChar char="•"/>
            </a:pPr>
            <a:endParaRPr lang="en-US" sz="1200" b="0" kern="1200" baseline="0" dirty="0" smtClean="0">
              <a:solidFill>
                <a:schemeClr val="tx1"/>
              </a:solidFill>
              <a:latin typeface="+mn-lt"/>
              <a:ea typeface="+mn-ea"/>
              <a:cs typeface="+mn-cs"/>
            </a:endParaRPr>
          </a:p>
          <a:p>
            <a:pPr marL="228600" indent="-228600">
              <a:buFont typeface="Arial" pitchFamily="34" charset="0"/>
              <a:buNone/>
            </a:pPr>
            <a:r>
              <a:rPr lang="en-US" sz="1200" b="1" kern="1200" baseline="0" dirty="0" smtClean="0">
                <a:solidFill>
                  <a:schemeClr val="tx1"/>
                </a:solidFill>
                <a:latin typeface="+mn-lt"/>
                <a:ea typeface="+mn-ea"/>
                <a:cs typeface="+mn-cs"/>
              </a:rPr>
              <a:t>One way it can be done</a:t>
            </a:r>
          </a:p>
          <a:p>
            <a:pPr marL="228600" indent="-228600">
              <a:buFont typeface="Arial" pitchFamily="34" charset="0"/>
              <a:buChar char="•"/>
            </a:pPr>
            <a:r>
              <a:rPr lang="en-US" sz="1200" b="0" kern="1200" baseline="0" dirty="0" smtClean="0">
                <a:solidFill>
                  <a:schemeClr val="tx1"/>
                </a:solidFill>
                <a:latin typeface="+mn-lt"/>
                <a:ea typeface="+mn-ea"/>
                <a:cs typeface="+mn-cs"/>
              </a:rPr>
              <a:t>The teams rearrange their chairs so they are in a line.  Each chair at 180 degrees to its neighbour (like a giant zip)</a:t>
            </a:r>
          </a:p>
          <a:p>
            <a:pPr marL="228600" indent="-228600">
              <a:buFont typeface="Arial" pitchFamily="34" charset="0"/>
              <a:buChar char="•"/>
            </a:pPr>
            <a:r>
              <a:rPr lang="en-US" sz="1200" b="0" kern="1200" baseline="0" dirty="0" smtClean="0">
                <a:solidFill>
                  <a:schemeClr val="tx1"/>
                </a:solidFill>
                <a:latin typeface="+mn-lt"/>
                <a:ea typeface="+mn-ea"/>
                <a:cs typeface="+mn-cs"/>
              </a:rPr>
              <a:t>Each team member sits on a chair and then arches forward with their hands touching their knees.</a:t>
            </a:r>
          </a:p>
          <a:p>
            <a:pPr marL="228600" indent="-228600">
              <a:buFont typeface="Arial" pitchFamily="34" charset="0"/>
              <a:buChar char="•"/>
            </a:pPr>
            <a:r>
              <a:rPr lang="en-US" sz="1200" b="0" kern="1200" baseline="0" dirty="0" smtClean="0">
                <a:solidFill>
                  <a:schemeClr val="tx1"/>
                </a:solidFill>
                <a:latin typeface="+mn-lt"/>
                <a:ea typeface="+mn-ea"/>
                <a:cs typeface="+mn-cs"/>
              </a:rPr>
              <a:t>This forms a tube which contains the balloon so it can be batted through at speed whilst all the health and safety rules are met</a:t>
            </a:r>
            <a:endParaRPr lang="en-US" sz="1200" b="0" kern="1200" dirty="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Aim </a:t>
            </a:r>
          </a:p>
          <a:p>
            <a:r>
              <a:rPr lang="en-US" sz="1400" b="0" kern="1200" dirty="0" smtClean="0">
                <a:solidFill>
                  <a:schemeClr val="tx1"/>
                </a:solidFill>
                <a:latin typeface="+mn-lt"/>
                <a:ea typeface="+mn-ea"/>
                <a:cs typeface="+mn-cs"/>
              </a:rPr>
              <a:t>To get the audience to start thinking and debating process improvement</a:t>
            </a:r>
          </a:p>
          <a:p>
            <a:endParaRPr lang="en-US" sz="1400" b="0" kern="1200" dirty="0" smtClean="0">
              <a:solidFill>
                <a:schemeClr val="tx1"/>
              </a:solidFill>
              <a:latin typeface="+mn-lt"/>
              <a:ea typeface="+mn-ea"/>
              <a:cs typeface="+mn-cs"/>
            </a:endParaRPr>
          </a:p>
          <a:p>
            <a:r>
              <a:rPr lang="en-US" sz="1400" b="1" kern="1200" dirty="0" smtClean="0">
                <a:solidFill>
                  <a:schemeClr val="tx1"/>
                </a:solidFill>
                <a:latin typeface="+mn-lt"/>
                <a:ea typeface="+mn-ea"/>
                <a:cs typeface="+mn-cs"/>
              </a:rPr>
              <a:t>Say</a:t>
            </a:r>
          </a:p>
          <a:p>
            <a:pPr marL="342900" indent="-342900">
              <a:buFont typeface="Arial" pitchFamily="34" charset="0"/>
              <a:buChar char="•"/>
            </a:pPr>
            <a:r>
              <a:rPr lang="en-US" sz="1400" b="0" kern="1200" dirty="0" smtClean="0">
                <a:solidFill>
                  <a:schemeClr val="tx1"/>
                </a:solidFill>
                <a:latin typeface="+mn-lt"/>
                <a:ea typeface="+mn-ea"/>
                <a:cs typeface="+mn-cs"/>
              </a:rPr>
              <a:t>What did you learn?</a:t>
            </a:r>
          </a:p>
          <a:p>
            <a:pPr marL="342900" indent="-342900">
              <a:buFont typeface="Arial" pitchFamily="34" charset="0"/>
              <a:buChar char="•"/>
            </a:pPr>
            <a:r>
              <a:rPr lang="en-US" sz="1400" b="0" kern="1200" dirty="0" smtClean="0">
                <a:solidFill>
                  <a:schemeClr val="tx1"/>
                </a:solidFill>
                <a:latin typeface="+mn-lt"/>
                <a:ea typeface="+mn-ea"/>
                <a:cs typeface="+mn-cs"/>
              </a:rPr>
              <a:t>What</a:t>
            </a:r>
            <a:r>
              <a:rPr lang="en-US" sz="1400" b="0" kern="1200" baseline="0" dirty="0" smtClean="0">
                <a:solidFill>
                  <a:schemeClr val="tx1"/>
                </a:solidFill>
                <a:latin typeface="+mn-lt"/>
                <a:ea typeface="+mn-ea"/>
                <a:cs typeface="+mn-cs"/>
              </a:rPr>
              <a:t> was the point of the exercise?</a:t>
            </a:r>
          </a:p>
          <a:p>
            <a:pPr marL="342900" indent="-342900">
              <a:buFont typeface="Arial" pitchFamily="34" charset="0"/>
              <a:buChar char="•"/>
            </a:pPr>
            <a:r>
              <a:rPr lang="en-US" sz="1400" b="1" kern="1200" baseline="0" dirty="0" smtClean="0">
                <a:solidFill>
                  <a:schemeClr val="tx1"/>
                </a:solidFill>
                <a:latin typeface="+mn-lt"/>
                <a:ea typeface="+mn-ea"/>
                <a:cs typeface="+mn-cs"/>
              </a:rPr>
              <a:t>Important</a:t>
            </a:r>
            <a:r>
              <a:rPr lang="en-US" sz="1400" b="0" kern="1200" baseline="0" dirty="0" smtClean="0">
                <a:solidFill>
                  <a:schemeClr val="tx1"/>
                </a:solidFill>
                <a:latin typeface="+mn-lt"/>
                <a:ea typeface="+mn-ea"/>
                <a:cs typeface="+mn-cs"/>
              </a:rPr>
              <a:t>: as the discussion progresses tie it back to every day work to make sure the parallels are clear</a:t>
            </a:r>
          </a:p>
          <a:p>
            <a:pPr marL="342900" indent="-342900">
              <a:buFont typeface="Arial" pitchFamily="34" charset="0"/>
              <a:buChar char="•"/>
            </a:pPr>
            <a:endParaRPr lang="en-US" sz="1400" b="0" kern="1200" baseline="0" dirty="0" smtClean="0">
              <a:solidFill>
                <a:schemeClr val="tx1"/>
              </a:solidFill>
              <a:latin typeface="+mn-lt"/>
              <a:ea typeface="+mn-ea"/>
              <a:cs typeface="+mn-cs"/>
            </a:endParaRPr>
          </a:p>
          <a:p>
            <a:pPr marL="342900" indent="-342900">
              <a:buFont typeface="Arial" pitchFamily="34" charset="0"/>
              <a:buNone/>
            </a:pPr>
            <a:endParaRPr lang="en-US" sz="1400" b="0" kern="1200" dirty="0" smtClean="0">
              <a:solidFill>
                <a:schemeClr val="tx1"/>
              </a:solidFill>
              <a:latin typeface="+mn-lt"/>
              <a:ea typeface="+mn-ea"/>
              <a:cs typeface="+mn-cs"/>
            </a:endParaRPr>
          </a:p>
          <a:p>
            <a:r>
              <a:rPr lang="en-US" sz="1400" b="1" kern="1200" dirty="0" smtClean="0">
                <a:solidFill>
                  <a:schemeClr val="tx1"/>
                </a:solidFill>
                <a:latin typeface="+mn-lt"/>
                <a:ea typeface="+mn-ea"/>
                <a:cs typeface="+mn-cs"/>
              </a:rPr>
              <a:t>Key Points</a:t>
            </a:r>
          </a:p>
          <a:p>
            <a:r>
              <a:rPr lang="en-US" sz="1400" b="0" kern="1200" dirty="0" smtClean="0">
                <a:solidFill>
                  <a:schemeClr val="tx1"/>
                </a:solidFill>
                <a:latin typeface="+mn-lt"/>
                <a:ea typeface="+mn-ea"/>
                <a:cs typeface="+mn-cs"/>
              </a:rPr>
              <a:t>Some of the points which may be raised include:</a:t>
            </a:r>
          </a:p>
          <a:p>
            <a:pPr marL="342900" indent="-342900">
              <a:buFont typeface="Arial" pitchFamily="34" charset="0"/>
              <a:buChar char="•"/>
            </a:pPr>
            <a:r>
              <a:rPr lang="en-US" sz="1400" b="0" kern="1200" dirty="0" smtClean="0">
                <a:solidFill>
                  <a:schemeClr val="tx1"/>
                </a:solidFill>
                <a:latin typeface="+mn-lt"/>
                <a:ea typeface="+mn-ea"/>
                <a:cs typeface="+mn-cs"/>
              </a:rPr>
              <a:t>If there is a clear goal (purpose)</a:t>
            </a:r>
            <a:r>
              <a:rPr lang="en-US" sz="1400" b="0" kern="1200" baseline="0" dirty="0" smtClean="0">
                <a:solidFill>
                  <a:schemeClr val="tx1"/>
                </a:solidFill>
                <a:latin typeface="+mn-lt"/>
                <a:ea typeface="+mn-ea"/>
                <a:cs typeface="+mn-cs"/>
              </a:rPr>
              <a:t> process improvement is straight forward</a:t>
            </a:r>
          </a:p>
          <a:p>
            <a:pPr marL="342900" indent="-342900">
              <a:buFont typeface="Arial" pitchFamily="34" charset="0"/>
              <a:buChar char="•"/>
            </a:pPr>
            <a:r>
              <a:rPr lang="en-US" sz="1400" b="0" kern="1200" baseline="0" dirty="0" smtClean="0">
                <a:solidFill>
                  <a:schemeClr val="tx1"/>
                </a:solidFill>
                <a:latin typeface="+mn-lt"/>
                <a:ea typeface="+mn-ea"/>
                <a:cs typeface="+mn-cs"/>
              </a:rPr>
              <a:t>Some measures are useful e.g. total time others are not e.g. speed of hitting</a:t>
            </a:r>
          </a:p>
          <a:p>
            <a:pPr marL="342900" indent="-342900">
              <a:buFont typeface="Arial" pitchFamily="34" charset="0"/>
              <a:buChar char="•"/>
            </a:pPr>
            <a:r>
              <a:rPr lang="en-US" sz="1400" b="0" kern="1200" baseline="0" dirty="0" smtClean="0">
                <a:solidFill>
                  <a:schemeClr val="tx1"/>
                </a:solidFill>
                <a:latin typeface="+mn-lt"/>
                <a:ea typeface="+mn-ea"/>
                <a:cs typeface="+mn-cs"/>
              </a:rPr>
              <a:t>Need to look at the process to understand what is going on, not just at the reports (hit it harder)</a:t>
            </a:r>
          </a:p>
          <a:p>
            <a:pPr marL="342900" indent="-342900">
              <a:buFont typeface="Arial" pitchFamily="34" charset="0"/>
              <a:buChar char="•"/>
            </a:pPr>
            <a:r>
              <a:rPr lang="en-US" sz="1400" b="0" kern="1200" baseline="0" dirty="0" smtClean="0">
                <a:solidFill>
                  <a:schemeClr val="tx1"/>
                </a:solidFill>
                <a:latin typeface="+mn-lt"/>
                <a:ea typeface="+mn-ea"/>
                <a:cs typeface="+mn-cs"/>
              </a:rPr>
              <a:t>Sometimes management incentives are counter productive (sweets for hit it harder)</a:t>
            </a:r>
          </a:p>
          <a:p>
            <a:pPr marL="342900" indent="-342900">
              <a:buFont typeface="Arial" pitchFamily="34" charset="0"/>
              <a:buChar char="•"/>
            </a:pPr>
            <a:r>
              <a:rPr lang="en-US" sz="1400" b="0" kern="1200" baseline="0" dirty="0" smtClean="0">
                <a:solidFill>
                  <a:schemeClr val="tx1"/>
                </a:solidFill>
                <a:latin typeface="+mn-lt"/>
                <a:ea typeface="+mn-ea"/>
                <a:cs typeface="+mn-cs"/>
              </a:rPr>
              <a:t>The people who do the job know the job and understand it best</a:t>
            </a:r>
          </a:p>
          <a:p>
            <a:pPr marL="342900" indent="-342900">
              <a:buFont typeface="Arial" pitchFamily="34" charset="0"/>
              <a:buChar char="•"/>
            </a:pPr>
            <a:r>
              <a:rPr lang="en-US" sz="1400" b="0" kern="1200" baseline="0" dirty="0" smtClean="0">
                <a:solidFill>
                  <a:schemeClr val="tx1"/>
                </a:solidFill>
                <a:latin typeface="+mn-lt"/>
                <a:ea typeface="+mn-ea"/>
                <a:cs typeface="+mn-cs"/>
              </a:rPr>
              <a:t>People will do what you ask them to do not what is necessarily the best thing, even if they realise it is stupid (hit it harder)</a:t>
            </a:r>
          </a:p>
          <a:p>
            <a:pPr marL="342900" indent="-342900">
              <a:buFont typeface="Arial" pitchFamily="34" charset="0"/>
              <a:buChar char="•"/>
            </a:pPr>
            <a:r>
              <a:rPr lang="en-US" sz="1400" b="0" kern="1200" baseline="0" dirty="0" smtClean="0">
                <a:solidFill>
                  <a:schemeClr val="tx1"/>
                </a:solidFill>
                <a:latin typeface="+mn-lt"/>
                <a:ea typeface="+mn-ea"/>
                <a:cs typeface="+mn-cs"/>
              </a:rPr>
              <a:t>Fixing service operations and making it run better can be a really engaging activity</a:t>
            </a:r>
          </a:p>
          <a:p>
            <a:pPr marL="342900" indent="-342900">
              <a:buFont typeface="Arial" pitchFamily="34" charset="0"/>
              <a:buChar char="•"/>
            </a:pPr>
            <a:r>
              <a:rPr lang="en-US" sz="1400" b="0" kern="1200" baseline="0" dirty="0" smtClean="0">
                <a:solidFill>
                  <a:schemeClr val="tx1"/>
                </a:solidFill>
                <a:latin typeface="+mn-lt"/>
                <a:ea typeface="+mn-ea"/>
                <a:cs typeface="+mn-cs"/>
              </a:rPr>
              <a:t>Fixing service operations is simply a matter of fixing the things that don’t work</a:t>
            </a:r>
          </a:p>
          <a:p>
            <a:pPr marL="342900" indent="-342900">
              <a:buFont typeface="Arial" pitchFamily="34" charset="0"/>
              <a:buChar char="•"/>
            </a:pPr>
            <a:endParaRPr lang="en-US" sz="1400" b="0" kern="1200" baseline="0" dirty="0" smtClean="0">
              <a:solidFill>
                <a:schemeClr val="tx1"/>
              </a:solidFill>
              <a:latin typeface="+mn-lt"/>
              <a:ea typeface="+mn-ea"/>
              <a:cs typeface="+mn-cs"/>
            </a:endParaRPr>
          </a:p>
          <a:p>
            <a:pPr marL="342900" indent="-342900">
              <a:buFont typeface="Arial" pitchFamily="34" charset="0"/>
              <a:buNone/>
            </a:pPr>
            <a:r>
              <a:rPr lang="en-US" sz="1400" b="1" kern="1200" baseline="0" dirty="0" smtClean="0">
                <a:solidFill>
                  <a:schemeClr val="tx1"/>
                </a:solidFill>
                <a:latin typeface="+mn-lt"/>
                <a:ea typeface="+mn-ea"/>
                <a:cs typeface="+mn-cs"/>
              </a:rPr>
              <a:t>Other points</a:t>
            </a:r>
          </a:p>
          <a:p>
            <a:pPr marL="342900" indent="-342900">
              <a:buFont typeface="Arial" pitchFamily="34" charset="0"/>
              <a:buNone/>
            </a:pPr>
            <a:r>
              <a:rPr lang="en-US" sz="1400" b="0" kern="1200" baseline="0" dirty="0" smtClean="0">
                <a:solidFill>
                  <a:schemeClr val="tx1"/>
                </a:solidFill>
                <a:latin typeface="+mn-lt"/>
                <a:ea typeface="+mn-ea"/>
                <a:cs typeface="+mn-cs"/>
              </a:rPr>
              <a:t>If you wish you could also start a debate about “lean thinking”</a:t>
            </a:r>
          </a:p>
          <a:p>
            <a:pPr marL="342900" indent="-342900">
              <a:buFont typeface="Arial" pitchFamily="34" charset="0"/>
              <a:buChar char="•"/>
            </a:pPr>
            <a:r>
              <a:rPr lang="en-US" sz="1400" b="0" kern="1200" baseline="0" dirty="0" smtClean="0">
                <a:solidFill>
                  <a:schemeClr val="tx1"/>
                </a:solidFill>
                <a:latin typeface="+mn-lt"/>
                <a:ea typeface="+mn-ea"/>
                <a:cs typeface="+mn-cs"/>
              </a:rPr>
              <a:t>All processes produce outputs for customers</a:t>
            </a:r>
          </a:p>
          <a:p>
            <a:pPr marL="342900" indent="-342900">
              <a:buFont typeface="Arial" pitchFamily="34" charset="0"/>
              <a:buChar char="•"/>
            </a:pPr>
            <a:r>
              <a:rPr lang="en-US" sz="1400" b="0" kern="1200" baseline="0" dirty="0" smtClean="0">
                <a:solidFill>
                  <a:schemeClr val="tx1"/>
                </a:solidFill>
                <a:latin typeface="+mn-lt"/>
                <a:ea typeface="+mn-ea"/>
                <a:cs typeface="+mn-cs"/>
              </a:rPr>
              <a:t>Customers “pay” for those outputs</a:t>
            </a:r>
          </a:p>
          <a:p>
            <a:pPr marL="342900" indent="-342900">
              <a:buFont typeface="Arial" pitchFamily="34" charset="0"/>
              <a:buChar char="•"/>
            </a:pPr>
            <a:r>
              <a:rPr lang="en-US" sz="1400" b="0" kern="1200" baseline="0" dirty="0" smtClean="0">
                <a:solidFill>
                  <a:schemeClr val="tx1"/>
                </a:solidFill>
                <a:latin typeface="+mn-lt"/>
                <a:ea typeface="+mn-ea"/>
                <a:cs typeface="+mn-cs"/>
              </a:rPr>
              <a:t>Activities that a customer is prepared to pay for are “valuable” everything else is “waste”</a:t>
            </a:r>
          </a:p>
          <a:p>
            <a:pPr marL="342900" indent="-342900">
              <a:buFont typeface="Arial" pitchFamily="34" charset="0"/>
              <a:buChar char="•"/>
            </a:pPr>
            <a:r>
              <a:rPr lang="en-US" sz="1400" b="0" kern="1200" baseline="0" dirty="0" smtClean="0">
                <a:solidFill>
                  <a:schemeClr val="tx1"/>
                </a:solidFill>
                <a:latin typeface="+mn-lt"/>
                <a:ea typeface="+mn-ea"/>
                <a:cs typeface="+mn-cs"/>
              </a:rPr>
              <a:t>There was a lot of “waste” in the original process:</a:t>
            </a:r>
          </a:p>
          <a:p>
            <a:pPr marL="800100" lvl="1" indent="-342900">
              <a:buFont typeface="Arial" pitchFamily="34" charset="0"/>
              <a:buChar char="•"/>
            </a:pPr>
            <a:r>
              <a:rPr lang="en-US" sz="1400" b="0" kern="1200" baseline="0" dirty="0" smtClean="0">
                <a:solidFill>
                  <a:schemeClr val="tx1"/>
                </a:solidFill>
                <a:latin typeface="+mn-lt"/>
                <a:ea typeface="+mn-ea"/>
                <a:cs typeface="+mn-cs"/>
              </a:rPr>
              <a:t>Transport (moving the balloon further than necessary)</a:t>
            </a:r>
          </a:p>
          <a:p>
            <a:pPr marL="800100" lvl="1" indent="-342900">
              <a:buFont typeface="Arial" pitchFamily="34" charset="0"/>
              <a:buChar char="•"/>
            </a:pPr>
            <a:r>
              <a:rPr lang="en-US" sz="1400" b="0" kern="1200" baseline="0" dirty="0" smtClean="0">
                <a:solidFill>
                  <a:schemeClr val="tx1"/>
                </a:solidFill>
                <a:latin typeface="+mn-lt"/>
                <a:ea typeface="+mn-ea"/>
                <a:cs typeface="+mn-cs"/>
              </a:rPr>
              <a:t>Intellect (why would you use people to do a job a machine could do)</a:t>
            </a:r>
          </a:p>
          <a:p>
            <a:pPr marL="800100" lvl="1" indent="-342900">
              <a:buFont typeface="Arial" pitchFamily="34" charset="0"/>
              <a:buChar char="•"/>
            </a:pPr>
            <a:r>
              <a:rPr lang="en-US" sz="1400" b="0" kern="1200" baseline="0" dirty="0" smtClean="0">
                <a:solidFill>
                  <a:schemeClr val="tx1"/>
                </a:solidFill>
                <a:latin typeface="+mn-lt"/>
                <a:ea typeface="+mn-ea"/>
                <a:cs typeface="+mn-cs"/>
              </a:rPr>
              <a:t>Motion (people moving more than necessary to complete the task e.g. reaching for wayward balloons)</a:t>
            </a:r>
          </a:p>
          <a:p>
            <a:pPr marL="800100" lvl="1" indent="-342900">
              <a:buFont typeface="Arial" pitchFamily="34" charset="0"/>
              <a:buChar char="•"/>
            </a:pPr>
            <a:r>
              <a:rPr lang="en-US" sz="1400" b="0" kern="1200" baseline="0" dirty="0" smtClean="0">
                <a:solidFill>
                  <a:schemeClr val="tx1"/>
                </a:solidFill>
                <a:latin typeface="+mn-lt"/>
                <a:ea typeface="+mn-ea"/>
                <a:cs typeface="+mn-cs"/>
              </a:rPr>
              <a:t>Waiting (people sitting about waiting for the balloon to arrive)</a:t>
            </a:r>
          </a:p>
          <a:p>
            <a:pPr marL="800100" lvl="1" indent="-342900">
              <a:buFont typeface="Arial" pitchFamily="34" charset="0"/>
              <a:buChar char="•"/>
            </a:pPr>
            <a:r>
              <a:rPr lang="en-US" sz="1400" b="0" kern="1200" baseline="0" dirty="0" smtClean="0">
                <a:solidFill>
                  <a:schemeClr val="tx1"/>
                </a:solidFill>
                <a:latin typeface="+mn-lt"/>
                <a:ea typeface="+mn-ea"/>
                <a:cs typeface="+mn-cs"/>
              </a:rPr>
              <a:t>Over processing (people touching the balloon more than once)</a:t>
            </a:r>
          </a:p>
          <a:p>
            <a:pPr marL="800100" lvl="1" indent="-342900">
              <a:buFont typeface="Arial" pitchFamily="34" charset="0"/>
              <a:buChar char="•"/>
            </a:pPr>
            <a:r>
              <a:rPr lang="en-US" sz="1400" b="0" kern="1200" baseline="0" dirty="0" smtClean="0">
                <a:solidFill>
                  <a:schemeClr val="tx1"/>
                </a:solidFill>
                <a:latin typeface="+mn-lt"/>
                <a:ea typeface="+mn-ea"/>
                <a:cs typeface="+mn-cs"/>
              </a:rPr>
              <a:t>Defects (people not touching the balloon)</a:t>
            </a:r>
          </a:p>
          <a:p>
            <a:pPr marL="800100" lvl="1" indent="-342900">
              <a:buFont typeface="Arial" pitchFamily="34" charset="0"/>
              <a:buChar char="•"/>
            </a:pPr>
            <a:r>
              <a:rPr lang="en-US" sz="1400" b="0" kern="1200" baseline="0" dirty="0" smtClean="0">
                <a:solidFill>
                  <a:schemeClr val="tx1"/>
                </a:solidFill>
                <a:latin typeface="+mn-lt"/>
                <a:ea typeface="+mn-ea"/>
                <a:cs typeface="+mn-cs"/>
              </a:rPr>
              <a:t>For completeness there are two other forms of waste Over Production (making things that nobody wants) and Stock (the outcome over overproduction)</a:t>
            </a:r>
          </a:p>
          <a:p>
            <a:pPr marL="342900" lvl="0" indent="-342900">
              <a:buFont typeface="Arial" pitchFamily="34" charset="0"/>
              <a:buChar char="•"/>
            </a:pPr>
            <a:r>
              <a:rPr lang="en-US" sz="1400" b="0" kern="1200" baseline="0" dirty="0" smtClean="0">
                <a:solidFill>
                  <a:schemeClr val="tx1"/>
                </a:solidFill>
                <a:latin typeface="+mn-lt"/>
                <a:ea typeface="+mn-ea"/>
                <a:cs typeface="+mn-cs"/>
              </a:rPr>
              <a:t>By taking waste out of the process they made the process better</a:t>
            </a:r>
          </a:p>
          <a:p>
            <a:pPr marL="342900" lvl="0" indent="-342900">
              <a:buFont typeface="Arial" pitchFamily="34" charset="0"/>
              <a:buChar char="•"/>
            </a:pPr>
            <a:r>
              <a:rPr lang="en-US" sz="1400" b="0" kern="1200" baseline="0" dirty="0" smtClean="0">
                <a:solidFill>
                  <a:schemeClr val="tx1"/>
                </a:solidFill>
                <a:latin typeface="+mn-lt"/>
                <a:ea typeface="+mn-ea"/>
                <a:cs typeface="+mn-cs"/>
              </a:rPr>
              <a:t>A perfect process would have no waste in it at all, this is very difficult if not impossible to achieve, consequently there is a need for continuous improvement</a:t>
            </a:r>
          </a:p>
          <a:p>
            <a:pPr marL="342900" indent="-342900">
              <a:buFont typeface="Arial" pitchFamily="34" charset="0"/>
              <a:buNone/>
            </a:pPr>
            <a:endParaRPr lang="en-US" sz="1400" b="0" kern="1200" baseline="0" dirty="0" smtClean="0">
              <a:solidFill>
                <a:schemeClr val="tx1"/>
              </a:solidFill>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200" b="0" kern="1200" dirty="0" smtClean="0">
                <a:solidFill>
                  <a:schemeClr val="tx1"/>
                </a:solidFill>
                <a:latin typeface="+mn-lt"/>
                <a:ea typeface="+mn-ea"/>
                <a:cs typeface="+mn-cs"/>
              </a:rPr>
              <a:t>This is the second part of the session where staff</a:t>
            </a:r>
            <a:r>
              <a:rPr lang="en-US" sz="1200" b="0" kern="1200" baseline="0" dirty="0" smtClean="0">
                <a:solidFill>
                  <a:schemeClr val="tx1"/>
                </a:solidFill>
                <a:latin typeface="+mn-lt"/>
                <a:ea typeface="+mn-ea"/>
                <a:cs typeface="+mn-cs"/>
              </a:rPr>
              <a:t> members provide feedback to their management team about how things really work</a:t>
            </a:r>
          </a:p>
          <a:p>
            <a:endParaRPr lang="en-US" sz="1200" b="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Aim</a:t>
            </a:r>
          </a:p>
          <a:p>
            <a:r>
              <a:rPr lang="en-US" sz="1200" b="0" kern="1200" dirty="0" smtClean="0">
                <a:solidFill>
                  <a:schemeClr val="tx1"/>
                </a:solidFill>
                <a:latin typeface="+mn-lt"/>
                <a:ea typeface="+mn-ea"/>
                <a:cs typeface="+mn-cs"/>
              </a:rPr>
              <a:t>To apply what you have learnt to your business processes and identify the areas of your business that are in most</a:t>
            </a:r>
            <a:r>
              <a:rPr lang="en-US" sz="1200" b="0" kern="1200" baseline="0" dirty="0" smtClean="0">
                <a:solidFill>
                  <a:schemeClr val="tx1"/>
                </a:solidFill>
                <a:latin typeface="+mn-lt"/>
                <a:ea typeface="+mn-ea"/>
                <a:cs typeface="+mn-cs"/>
              </a:rPr>
              <a:t> need of being fixed</a:t>
            </a:r>
            <a:endParaRPr lang="en-US" sz="1200" b="0"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Say</a:t>
            </a:r>
          </a:p>
          <a:p>
            <a:pPr marL="228600" indent="-228600">
              <a:buFont typeface="Arial" pitchFamily="34" charset="0"/>
              <a:buChar char="•"/>
            </a:pPr>
            <a:r>
              <a:rPr lang="en-US" sz="1200" b="0" kern="1200" dirty="0" smtClean="0">
                <a:solidFill>
                  <a:schemeClr val="tx1"/>
                </a:solidFill>
                <a:latin typeface="+mn-lt"/>
                <a:ea typeface="+mn-ea"/>
                <a:cs typeface="+mn-cs"/>
              </a:rPr>
              <a:t>We are going to apply some of what we have learnt to the work we do</a:t>
            </a:r>
          </a:p>
          <a:p>
            <a:pPr marL="228600" indent="-228600">
              <a:buFont typeface="Arial" pitchFamily="34" charset="0"/>
              <a:buChar char="•"/>
            </a:pPr>
            <a:r>
              <a:rPr lang="en-US" sz="1200" b="0" kern="1200" dirty="0" smtClean="0">
                <a:solidFill>
                  <a:schemeClr val="tx1"/>
                </a:solidFill>
                <a:latin typeface="+mn-lt"/>
                <a:ea typeface="+mn-ea"/>
                <a:cs typeface="+mn-cs"/>
              </a:rPr>
              <a:t>I</a:t>
            </a:r>
            <a:r>
              <a:rPr lang="en-US" sz="1200" b="0" kern="1200" baseline="0" dirty="0" smtClean="0">
                <a:solidFill>
                  <a:schemeClr val="tx1"/>
                </a:solidFill>
                <a:latin typeface="+mn-lt"/>
                <a:ea typeface="+mn-ea"/>
                <a:cs typeface="+mn-cs"/>
              </a:rPr>
              <a:t> want you to feedback honestly to your senior manager how well things currently work (remind them of the hit it harder activity where people do what they are asked whilst managers believe it is the right thing to do)</a:t>
            </a:r>
            <a:endParaRPr lang="en-US" sz="1200" b="0" kern="1200" dirty="0" smtClean="0">
              <a:solidFill>
                <a:schemeClr val="tx1"/>
              </a:solidFill>
              <a:latin typeface="+mn-lt"/>
              <a:ea typeface="+mn-ea"/>
              <a:cs typeface="+mn-cs"/>
            </a:endParaRPr>
          </a:p>
          <a:p>
            <a:pPr marL="228600" indent="-228600">
              <a:buFont typeface="Arial" pitchFamily="34" charset="0"/>
              <a:buChar char="•"/>
            </a:pPr>
            <a:r>
              <a:rPr lang="en-US" sz="1200" b="0" kern="1200" dirty="0" smtClean="0">
                <a:solidFill>
                  <a:schemeClr val="tx1"/>
                </a:solidFill>
                <a:latin typeface="+mn-lt"/>
                <a:ea typeface="+mn-ea"/>
                <a:cs typeface="+mn-cs"/>
              </a:rPr>
              <a:t>Explain </a:t>
            </a:r>
            <a:r>
              <a:rPr lang="en-US" sz="1200" b="0" kern="1200" smtClean="0">
                <a:solidFill>
                  <a:schemeClr val="tx1"/>
                </a:solidFill>
                <a:latin typeface="+mn-lt"/>
                <a:ea typeface="+mn-ea"/>
                <a:cs typeface="+mn-cs"/>
              </a:rPr>
              <a:t>the business process diagram </a:t>
            </a:r>
            <a:r>
              <a:rPr lang="en-US" sz="1200" b="0" kern="1200" dirty="0" smtClean="0">
                <a:solidFill>
                  <a:schemeClr val="tx1"/>
                </a:solidFill>
                <a:latin typeface="+mn-lt"/>
                <a:ea typeface="+mn-ea"/>
                <a:cs typeface="+mn-cs"/>
              </a:rPr>
              <a:t>to them so everybody is clear what it</a:t>
            </a:r>
            <a:r>
              <a:rPr lang="en-US" sz="1200" b="0" kern="1200" baseline="0" dirty="0" smtClean="0">
                <a:solidFill>
                  <a:schemeClr val="tx1"/>
                </a:solidFill>
                <a:latin typeface="+mn-lt"/>
                <a:ea typeface="+mn-ea"/>
                <a:cs typeface="+mn-cs"/>
              </a:rPr>
              <a:t> represents (Ideally your senior manager will do this)</a:t>
            </a:r>
          </a:p>
          <a:p>
            <a:pPr marL="228600" indent="-228600">
              <a:buFont typeface="Arial" pitchFamily="34" charset="0"/>
              <a:buChar char="•"/>
            </a:pPr>
            <a:r>
              <a:rPr lang="en-US" sz="1200" b="0" kern="1200" baseline="0" dirty="0" smtClean="0">
                <a:solidFill>
                  <a:schemeClr val="tx1"/>
                </a:solidFill>
                <a:latin typeface="+mn-lt"/>
                <a:ea typeface="+mn-ea"/>
                <a:cs typeface="+mn-cs"/>
              </a:rPr>
              <a:t>Ask if everybody is clear</a:t>
            </a:r>
          </a:p>
          <a:p>
            <a:pPr marL="228600" indent="-228600">
              <a:buFont typeface="Arial" pitchFamily="34" charset="0"/>
              <a:buChar char="•"/>
            </a:pPr>
            <a:r>
              <a:rPr lang="en-US" sz="1200" b="0" kern="1200" baseline="0" dirty="0" smtClean="0">
                <a:solidFill>
                  <a:schemeClr val="tx1"/>
                </a:solidFill>
                <a:latin typeface="+mn-lt"/>
                <a:ea typeface="+mn-ea"/>
                <a:cs typeface="+mn-cs"/>
              </a:rPr>
              <a:t>Ask them to get a pen and put a cross next to the activities which they believe are most broken</a:t>
            </a:r>
          </a:p>
          <a:p>
            <a:pPr marL="228600" indent="-228600">
              <a:buFont typeface="Arial" pitchFamily="34" charset="0"/>
              <a:buChar char="•"/>
            </a:pPr>
            <a:endParaRPr lang="en-US" sz="1200" b="0" kern="1200" baseline="0" dirty="0" smtClean="0">
              <a:solidFill>
                <a:schemeClr val="tx1"/>
              </a:solidFill>
              <a:latin typeface="+mn-lt"/>
              <a:ea typeface="+mn-ea"/>
              <a:cs typeface="+mn-cs"/>
            </a:endParaRPr>
          </a:p>
          <a:p>
            <a:pPr marL="228600" indent="-228600">
              <a:buFont typeface="Arial" pitchFamily="34" charset="0"/>
              <a:buNone/>
            </a:pPr>
            <a:r>
              <a:rPr lang="en-US" sz="1200" b="1" kern="1200" baseline="0" dirty="0" smtClean="0">
                <a:solidFill>
                  <a:schemeClr val="tx1"/>
                </a:solidFill>
                <a:latin typeface="+mn-lt"/>
                <a:ea typeface="+mn-ea"/>
                <a:cs typeface="+mn-cs"/>
              </a:rPr>
              <a:t>Do</a:t>
            </a:r>
          </a:p>
          <a:p>
            <a:pPr marL="228600" indent="-228600">
              <a:buFont typeface="Arial" pitchFamily="34" charset="0"/>
              <a:buChar char="•"/>
            </a:pPr>
            <a:r>
              <a:rPr lang="en-US" sz="1200" b="0" kern="1200" baseline="0" dirty="0" smtClean="0">
                <a:solidFill>
                  <a:schemeClr val="tx1"/>
                </a:solidFill>
                <a:latin typeface="+mn-lt"/>
                <a:ea typeface="+mn-ea"/>
                <a:cs typeface="+mn-cs"/>
              </a:rPr>
              <a:t>Pin up a large paper version of the map</a:t>
            </a:r>
          </a:p>
          <a:p>
            <a:pPr marL="228600" indent="-228600">
              <a:buFont typeface="Arial" pitchFamily="34" charset="0"/>
              <a:buChar char="•"/>
            </a:pPr>
            <a:r>
              <a:rPr lang="en-US" sz="1200" b="0" kern="1200" baseline="0" dirty="0" smtClean="0">
                <a:solidFill>
                  <a:schemeClr val="tx1"/>
                </a:solidFill>
                <a:latin typeface="+mn-lt"/>
                <a:ea typeface="+mn-ea"/>
                <a:cs typeface="+mn-cs"/>
              </a:rPr>
              <a:t>Give everybody n/3 votes where n is the number of activities shown on the map (in this example there are 9 activities A to I so 9/3 = 3 votes each)</a:t>
            </a:r>
          </a:p>
          <a:p>
            <a:pPr marL="228600" indent="-228600">
              <a:buFont typeface="Arial" pitchFamily="34" charset="0"/>
              <a:buChar char="•"/>
            </a:pPr>
            <a:r>
              <a:rPr lang="en-US" sz="1200" b="0" kern="1200" baseline="0" dirty="0" smtClean="0">
                <a:solidFill>
                  <a:schemeClr val="tx1"/>
                </a:solidFill>
                <a:latin typeface="+mn-lt"/>
                <a:ea typeface="+mn-ea"/>
                <a:cs typeface="+mn-cs"/>
              </a:rPr>
              <a:t>Get every individual to put their marks where they want to on the map.  They can put all their marks on one area if the wish or spread them about</a:t>
            </a:r>
          </a:p>
          <a:p>
            <a:pPr marL="228600" indent="-228600">
              <a:buFont typeface="Arial" pitchFamily="34" charset="0"/>
              <a:buChar char="•"/>
            </a:pPr>
            <a:r>
              <a:rPr lang="en-US" sz="1200" b="0" kern="1200" baseline="0" dirty="0" smtClean="0">
                <a:solidFill>
                  <a:schemeClr val="tx1"/>
                </a:solidFill>
                <a:latin typeface="+mn-lt"/>
                <a:ea typeface="+mn-ea"/>
                <a:cs typeface="+mn-cs"/>
              </a:rPr>
              <a:t>N.B. the aim is to prioritise the areas of your business that need improving first, how you allocate votes is entirely up to you so long as you get the right outcome</a:t>
            </a:r>
          </a:p>
          <a:p>
            <a:pPr marL="228600" indent="-228600">
              <a:buFont typeface="Arial" pitchFamily="34" charset="0"/>
              <a:buChar char="•"/>
            </a:pPr>
            <a:endParaRPr lang="en-US" sz="1200" b="0" kern="1200" baseline="0" dirty="0" smtClean="0">
              <a:solidFill>
                <a:schemeClr val="tx1"/>
              </a:solidFill>
              <a:latin typeface="+mn-lt"/>
              <a:ea typeface="+mn-ea"/>
              <a:cs typeface="+mn-cs"/>
            </a:endParaRPr>
          </a:p>
          <a:p>
            <a:pPr marL="228600" indent="-228600">
              <a:buFont typeface="Arial" pitchFamily="34" charset="0"/>
              <a:buNone/>
            </a:pPr>
            <a:r>
              <a:rPr lang="en-US" sz="1200" b="1" kern="1200" baseline="0" dirty="0" smtClean="0">
                <a:solidFill>
                  <a:schemeClr val="tx1"/>
                </a:solidFill>
                <a:latin typeface="+mn-lt"/>
                <a:ea typeface="+mn-ea"/>
                <a:cs typeface="+mn-cs"/>
              </a:rPr>
              <a:t>Ask</a:t>
            </a:r>
          </a:p>
          <a:p>
            <a:pPr marL="228600" indent="-228600">
              <a:buFont typeface="Arial" pitchFamily="34" charset="0"/>
              <a:buChar char="•"/>
            </a:pPr>
            <a:r>
              <a:rPr lang="en-US" sz="1200" b="0" kern="1200" baseline="0" dirty="0" smtClean="0">
                <a:solidFill>
                  <a:schemeClr val="tx1"/>
                </a:solidFill>
                <a:latin typeface="+mn-lt"/>
                <a:ea typeface="+mn-ea"/>
                <a:cs typeface="+mn-cs"/>
              </a:rPr>
              <a:t>Handover to your senior manager</a:t>
            </a:r>
          </a:p>
          <a:p>
            <a:pPr marL="228600" indent="-228600">
              <a:buFont typeface="Arial" pitchFamily="34" charset="0"/>
              <a:buChar char="•"/>
            </a:pPr>
            <a:r>
              <a:rPr lang="en-US" sz="1200" b="0" kern="1200" baseline="0" dirty="0" smtClean="0">
                <a:solidFill>
                  <a:schemeClr val="tx1"/>
                </a:solidFill>
                <a:latin typeface="+mn-lt"/>
                <a:ea typeface="+mn-ea"/>
                <a:cs typeface="+mn-cs"/>
              </a:rPr>
              <a:t>Ask them to say what they think about the feedback they have just received</a:t>
            </a:r>
          </a:p>
          <a:p>
            <a:pPr marL="228600" indent="-228600">
              <a:buFont typeface="Arial" pitchFamily="34" charset="0"/>
              <a:buChar char="•"/>
            </a:pPr>
            <a:r>
              <a:rPr lang="en-US" sz="1200" b="0" kern="1200" baseline="0" dirty="0" smtClean="0">
                <a:solidFill>
                  <a:schemeClr val="tx1"/>
                </a:solidFill>
                <a:latin typeface="+mn-lt"/>
                <a:ea typeface="+mn-ea"/>
                <a:cs typeface="+mn-cs"/>
              </a:rPr>
              <a:t>Ask them what they are going to do about it</a:t>
            </a:r>
          </a:p>
          <a:p>
            <a:pPr marL="228600" indent="-228600">
              <a:buFont typeface="Arial" pitchFamily="34" charset="0"/>
              <a:buChar char="•"/>
            </a:pPr>
            <a:endParaRPr lang="en-US" sz="1200" b="1" kern="1200" dirty="0" smtClean="0">
              <a:solidFill>
                <a:schemeClr val="tx1"/>
              </a:solidFill>
              <a:latin typeface="+mn-lt"/>
              <a:ea typeface="+mn-ea"/>
              <a:cs typeface="+mn-cs"/>
            </a:endParaRPr>
          </a:p>
          <a:p>
            <a:pPr marL="228600" lvl="0" indent="-228600">
              <a:buFont typeface="Arial" pitchFamily="34" charset="0"/>
              <a:buNone/>
            </a:pPr>
            <a:r>
              <a:rPr lang="en-US" sz="1200" b="1" kern="1200" dirty="0" smtClean="0">
                <a:solidFill>
                  <a:schemeClr val="tx1"/>
                </a:solidFill>
                <a:latin typeface="+mn-lt"/>
                <a:ea typeface="+mn-ea"/>
                <a:cs typeface="+mn-cs"/>
              </a:rPr>
              <a:t>Output</a:t>
            </a:r>
          </a:p>
          <a:p>
            <a:pPr marL="228600" lvl="0" indent="-228600">
              <a:buFont typeface="Arial" pitchFamily="34" charset="0"/>
              <a:buChar char="•"/>
            </a:pPr>
            <a:r>
              <a:rPr lang="en-US" sz="1200" b="0" kern="1200" dirty="0" smtClean="0">
                <a:solidFill>
                  <a:schemeClr val="tx1"/>
                </a:solidFill>
                <a:latin typeface="+mn-lt"/>
                <a:ea typeface="+mn-ea"/>
                <a:cs typeface="+mn-cs"/>
              </a:rPr>
              <a:t>You should get a written commitment on a piece of flipchart paper that your senior manager signs.  This is one of the key outputs of your session and you will work on it as a key service</a:t>
            </a:r>
            <a:r>
              <a:rPr lang="en-US" sz="1200" b="0" kern="1200" baseline="0" dirty="0" smtClean="0">
                <a:solidFill>
                  <a:schemeClr val="tx1"/>
                </a:solidFill>
                <a:latin typeface="+mn-lt"/>
                <a:ea typeface="+mn-ea"/>
                <a:cs typeface="+mn-cs"/>
              </a:rPr>
              <a:t> improvement project later</a:t>
            </a:r>
            <a:endParaRPr lang="en-US" sz="1200" b="0" kern="1200" dirty="0">
              <a:solidFill>
                <a:schemeClr val="tx1"/>
              </a:solidFill>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lnSpcReduction="10000"/>
          </a:bodyPr>
          <a:lstStyle/>
          <a:p>
            <a:r>
              <a:rPr lang="en-US" sz="1200" b="0" kern="1200" dirty="0" smtClean="0">
                <a:solidFill>
                  <a:schemeClr val="tx1"/>
                </a:solidFill>
                <a:latin typeface="+mn-lt"/>
                <a:ea typeface="+mn-ea"/>
                <a:cs typeface="+mn-cs"/>
              </a:rPr>
              <a:t>This is the</a:t>
            </a:r>
            <a:r>
              <a:rPr lang="en-US" sz="1200" b="0" kern="1200" baseline="0" dirty="0" smtClean="0">
                <a:solidFill>
                  <a:schemeClr val="tx1"/>
                </a:solidFill>
                <a:latin typeface="+mn-lt"/>
                <a:ea typeface="+mn-ea"/>
                <a:cs typeface="+mn-cs"/>
              </a:rPr>
              <a:t> third part of the activity where the teams identify areas that they want to fix</a:t>
            </a:r>
          </a:p>
          <a:p>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Aim</a:t>
            </a:r>
          </a:p>
          <a:p>
            <a:r>
              <a:rPr lang="en-US" sz="1200" b="0" kern="1200" dirty="0" smtClean="0">
                <a:solidFill>
                  <a:schemeClr val="tx1"/>
                </a:solidFill>
                <a:latin typeface="+mn-lt"/>
                <a:ea typeface="+mn-ea"/>
                <a:cs typeface="+mn-cs"/>
              </a:rPr>
              <a:t>To</a:t>
            </a:r>
            <a:r>
              <a:rPr lang="en-US" sz="1200" b="0" kern="1200" baseline="0" dirty="0" smtClean="0">
                <a:solidFill>
                  <a:schemeClr val="tx1"/>
                </a:solidFill>
                <a:latin typeface="+mn-lt"/>
                <a:ea typeface="+mn-ea"/>
                <a:cs typeface="+mn-cs"/>
              </a:rPr>
              <a:t> explain how service improvement works, some of the key principles and that everybody has a part to play</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Say</a:t>
            </a:r>
          </a:p>
          <a:p>
            <a:pPr marL="228600" indent="-228600">
              <a:buFont typeface="+mj-lt"/>
              <a:buNone/>
            </a:pPr>
            <a:r>
              <a:rPr lang="en-US" sz="1200" b="0" kern="1200" baseline="0" dirty="0" smtClean="0">
                <a:solidFill>
                  <a:schemeClr val="tx1"/>
                </a:solidFill>
                <a:latin typeface="+mn-lt"/>
                <a:ea typeface="+mn-ea"/>
                <a:cs typeface="+mn-cs"/>
              </a:rPr>
              <a:t>To improve service delivery there are a number of simple ideas you are going to explain them</a:t>
            </a:r>
          </a:p>
          <a:p>
            <a:pPr marL="228600" indent="-228600">
              <a:buFont typeface="Arial" pitchFamily="34" charset="0"/>
              <a:buChar char="•"/>
            </a:pPr>
            <a:r>
              <a:rPr lang="en-US" sz="1200" b="0" kern="1200" baseline="0" dirty="0" smtClean="0">
                <a:solidFill>
                  <a:schemeClr val="tx1"/>
                </a:solidFill>
                <a:latin typeface="+mn-lt"/>
                <a:ea typeface="+mn-ea"/>
                <a:cs typeface="+mn-cs"/>
              </a:rPr>
              <a:t>People who do the work know the work best of all and so are best placed to highlight the things that need to be fixed and work out how to fix them</a:t>
            </a:r>
          </a:p>
          <a:p>
            <a:pPr marL="228600" indent="-228600">
              <a:buFont typeface="Arial" pitchFamily="34" charset="0"/>
              <a:buChar char="•"/>
            </a:pPr>
            <a:r>
              <a:rPr lang="en-US" sz="1200" b="0" kern="1200" baseline="0" dirty="0" smtClean="0">
                <a:solidFill>
                  <a:schemeClr val="tx1"/>
                </a:solidFill>
                <a:latin typeface="+mn-lt"/>
                <a:ea typeface="+mn-ea"/>
                <a:cs typeface="+mn-cs"/>
              </a:rPr>
              <a:t>We all have a responsibility to fix our own issues.  This is not about what other people can do for you it is about how you can help yourself</a:t>
            </a:r>
          </a:p>
          <a:p>
            <a:pPr marL="228600" indent="-228600">
              <a:buFont typeface="Arial" pitchFamily="34" charset="0"/>
              <a:buChar char="•"/>
            </a:pPr>
            <a:r>
              <a:rPr lang="en-US" sz="1200" b="0" kern="1200" baseline="0" dirty="0" smtClean="0">
                <a:solidFill>
                  <a:schemeClr val="tx1"/>
                </a:solidFill>
                <a:latin typeface="+mn-lt"/>
                <a:ea typeface="+mn-ea"/>
                <a:cs typeface="+mn-cs"/>
              </a:rPr>
              <a:t>We should worry about what we can fix and not what we can’t.  It is better to fix something that is within our control than not fix anything at all</a:t>
            </a:r>
          </a:p>
          <a:p>
            <a:pPr marL="228600" indent="-228600">
              <a:buFont typeface="Arial" pitchFamily="34" charset="0"/>
              <a:buChar char="•"/>
            </a:pPr>
            <a:r>
              <a:rPr lang="en-US" sz="1200" b="0" kern="1200" baseline="0" dirty="0" smtClean="0">
                <a:solidFill>
                  <a:schemeClr val="tx1"/>
                </a:solidFill>
                <a:latin typeface="+mn-lt"/>
                <a:ea typeface="+mn-ea"/>
                <a:cs typeface="+mn-cs"/>
              </a:rPr>
              <a:t>It may sound like we are only talking about small changes but lots of small changes will make a big difference</a:t>
            </a:r>
          </a:p>
          <a:p>
            <a:pPr marL="228600" indent="-228600">
              <a:buFont typeface="Arial" pitchFamily="34" charset="0"/>
              <a:buChar char="•"/>
            </a:pPr>
            <a:r>
              <a:rPr lang="en-US" sz="1200" b="0" kern="1200" baseline="0" dirty="0" smtClean="0">
                <a:solidFill>
                  <a:schemeClr val="tx1"/>
                </a:solidFill>
                <a:latin typeface="+mn-lt"/>
                <a:ea typeface="+mn-ea"/>
                <a:cs typeface="+mn-cs"/>
              </a:rPr>
              <a:t>Mangers are employed to manage, to make </a:t>
            </a:r>
            <a:r>
              <a:rPr lang="en-US" sz="1200" b="0" kern="1200" baseline="0" smtClean="0">
                <a:solidFill>
                  <a:schemeClr val="tx1"/>
                </a:solidFill>
                <a:latin typeface="+mn-lt"/>
                <a:ea typeface="+mn-ea"/>
                <a:cs typeface="+mn-cs"/>
              </a:rPr>
              <a:t>decisions, </a:t>
            </a:r>
            <a:r>
              <a:rPr lang="en-US" sz="1200" kern="1200" smtClean="0">
                <a:solidFill>
                  <a:schemeClr val="tx1"/>
                </a:solidFill>
                <a:effectLst/>
                <a:latin typeface="+mn-lt"/>
                <a:ea typeface="+mn-ea"/>
                <a:cs typeface="+mn-cs"/>
              </a:rPr>
              <a:t>not </a:t>
            </a:r>
            <a:r>
              <a:rPr lang="en-US" sz="1200" kern="1200" dirty="0" smtClean="0">
                <a:solidFill>
                  <a:schemeClr val="tx1"/>
                </a:solidFill>
                <a:effectLst/>
                <a:latin typeface="+mn-lt"/>
                <a:ea typeface="+mn-ea"/>
                <a:cs typeface="+mn-cs"/>
              </a:rPr>
              <a:t>procrastinate and look for reasons not to take things forward</a:t>
            </a:r>
            <a:r>
              <a:rPr lang="en-GB" dirty="0" smtClean="0">
                <a:effectLst/>
              </a:rPr>
              <a:t> </a:t>
            </a:r>
            <a:r>
              <a:rPr lang="en-US" sz="1200" b="0" kern="1200" baseline="0" dirty="0" smtClean="0">
                <a:solidFill>
                  <a:schemeClr val="tx1"/>
                </a:solidFill>
                <a:latin typeface="+mn-lt"/>
                <a:ea typeface="+mn-ea"/>
                <a:cs typeface="+mn-cs"/>
              </a:rPr>
              <a:t>.  At the end of the next activity you will be asked to present your plans back to your manager for agreement</a:t>
            </a:r>
          </a:p>
          <a:p>
            <a:pPr marL="0" indent="0">
              <a:buFont typeface="Arial" pitchFamily="34" charset="0"/>
              <a:buNone/>
            </a:pPr>
            <a:endParaRPr lang="en-US" sz="1200" b="0" kern="1200" dirty="0" smtClean="0">
              <a:solidFill>
                <a:schemeClr val="tx1"/>
              </a:solidFill>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4/24/2012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4/24/2012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24032813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1515980" y="5181600"/>
            <a:ext cx="1515980" cy="5881753"/>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2" name="TextBox 11"/>
          <p:cNvSpPr txBox="1"/>
          <p:nvPr/>
        </p:nvSpPr>
        <p:spPr>
          <a:xfrm>
            <a:off x="1975777" y="2767281"/>
            <a:ext cx="5192447" cy="1323439"/>
          </a:xfrm>
          <a:prstGeom prst="rect">
            <a:avLst/>
          </a:prstGeom>
          <a:noFill/>
        </p:spPr>
        <p:txBody>
          <a:bodyPr wrap="none" rtlCol="0">
            <a:spAutoFit/>
          </a:bodyPr>
          <a:lstStyle/>
          <a:p>
            <a:r>
              <a:rPr lang="en-GB" sz="8000" dirty="0" smtClean="0">
                <a:solidFill>
                  <a:schemeClr val="bg1"/>
                </a:solidFill>
              </a:rPr>
              <a:t>Balloons Inc</a:t>
            </a:r>
            <a:endParaRPr lang="en-GB" sz="8000" dirty="0">
              <a:solidFill>
                <a:schemeClr val="bg1"/>
              </a:solidFill>
            </a:endParaRPr>
          </a:p>
        </p:txBody>
      </p:sp>
      <p:sp>
        <p:nvSpPr>
          <p:cNvPr id="8" name="TextBox 7"/>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1</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1.26433E-6 -0.00162 L 1.19121 -1.18508 " pathEditMode="relative" rAng="0" ptsTypes="AA">
                                      <p:cBhvr>
                                        <p:cTn id="6" dur="20000" fill="hold"/>
                                        <p:tgtEl>
                                          <p:spTgt spid="2"/>
                                        </p:tgtEl>
                                        <p:attrNameLst>
                                          <p:attrName>ppt_x</p:attrName>
                                          <p:attrName>ppt_y</p:attrName>
                                        </p:attrNameLst>
                                      </p:cBhvr>
                                      <p:rCtr x="59552" y="-59185"/>
                                    </p:animMotion>
                                  </p:childTnLst>
                                </p:cTn>
                              </p:par>
                              <p:par>
                                <p:cTn id="7" presetID="6" presetClass="emph" presetSubtype="0" fill="hold" nodeType="withEffect">
                                  <p:stCondLst>
                                    <p:cond delay="0"/>
                                  </p:stCondLst>
                                  <p:childTnLst>
                                    <p:animScale>
                                      <p:cBhvr>
                                        <p:cTn id="8" dur="32000" fill="hold"/>
                                        <p:tgtEl>
                                          <p:spTgt spid="2"/>
                                        </p:tgtEl>
                                      </p:cBhvr>
                                      <p:by x="2000" y="2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1805785" y="220784"/>
            <a:ext cx="5532434" cy="1446550"/>
          </a:xfrm>
          <a:prstGeom prst="rect">
            <a:avLst/>
          </a:prstGeom>
          <a:noFill/>
        </p:spPr>
        <p:txBody>
          <a:bodyPr wrap="none" rtlCol="0">
            <a:spAutoFit/>
          </a:bodyPr>
          <a:lstStyle/>
          <a:p>
            <a:pPr algn="ctr"/>
            <a:r>
              <a:rPr lang="en-GB" sz="4800" dirty="0" smtClean="0">
                <a:solidFill>
                  <a:schemeClr val="bg1"/>
                </a:solidFill>
              </a:rPr>
              <a:t>Balloons Inc</a:t>
            </a:r>
          </a:p>
          <a:p>
            <a:pPr algn="ctr"/>
            <a:r>
              <a:rPr lang="en-GB" sz="4000" dirty="0" smtClean="0">
                <a:solidFill>
                  <a:schemeClr val="bg1"/>
                </a:solidFill>
              </a:rPr>
              <a:t>Finding the Opportunities</a:t>
            </a:r>
            <a:endParaRPr lang="en-GB" sz="4000" dirty="0">
              <a:solidFill>
                <a:schemeClr val="bg1"/>
              </a:solidFill>
            </a:endParaRPr>
          </a:p>
        </p:txBody>
      </p:sp>
      <p:sp>
        <p:nvSpPr>
          <p:cNvPr id="9" name="Rectangle 8"/>
          <p:cNvSpPr/>
          <p:nvPr/>
        </p:nvSpPr>
        <p:spPr>
          <a:xfrm>
            <a:off x="285736" y="2551837"/>
            <a:ext cx="8572528" cy="3539430"/>
          </a:xfrm>
          <a:prstGeom prst="rect">
            <a:avLst/>
          </a:prstGeom>
        </p:spPr>
        <p:txBody>
          <a:bodyPr wrap="square">
            <a:spAutoFit/>
          </a:bodyPr>
          <a:lstStyle/>
          <a:p>
            <a:pPr marL="742950" indent="-742950">
              <a:buFont typeface="+mj-lt"/>
              <a:buAutoNum type="arabicPeriod"/>
            </a:pPr>
            <a:r>
              <a:rPr lang="en-GB" sz="3200" dirty="0" smtClean="0">
                <a:solidFill>
                  <a:schemeClr val="bg1"/>
                </a:solidFill>
              </a:rPr>
              <a:t>What is your Purpose?</a:t>
            </a:r>
          </a:p>
          <a:p>
            <a:pPr marL="742950" indent="-742950">
              <a:buFont typeface="+mj-lt"/>
              <a:buAutoNum type="arabicPeriod"/>
            </a:pPr>
            <a:r>
              <a:rPr lang="en-GB" sz="3200" dirty="0" smtClean="0">
                <a:solidFill>
                  <a:schemeClr val="bg1"/>
                </a:solidFill>
              </a:rPr>
              <a:t>Brainstorm everything that gets in the way</a:t>
            </a:r>
          </a:p>
          <a:p>
            <a:pPr marL="742950" indent="-742950">
              <a:buFont typeface="+mj-lt"/>
              <a:buAutoNum type="arabicPeriod"/>
            </a:pPr>
            <a:r>
              <a:rPr lang="en-GB" sz="3200" dirty="0" smtClean="0">
                <a:solidFill>
                  <a:schemeClr val="bg1"/>
                </a:solidFill>
              </a:rPr>
              <a:t>Pick one (or two) things you want to fix</a:t>
            </a:r>
          </a:p>
          <a:p>
            <a:pPr marL="742950" indent="-742950">
              <a:buFont typeface="+mj-lt"/>
              <a:buAutoNum type="arabicPeriod"/>
            </a:pPr>
            <a:r>
              <a:rPr lang="en-GB" sz="3200" dirty="0" smtClean="0">
                <a:solidFill>
                  <a:schemeClr val="bg1"/>
                </a:solidFill>
              </a:rPr>
              <a:t>Explain</a:t>
            </a:r>
          </a:p>
          <a:p>
            <a:pPr marL="1200150" lvl="1" indent="-742950">
              <a:buFont typeface="Arial"/>
              <a:buChar char="•"/>
            </a:pPr>
            <a:r>
              <a:rPr lang="en-GB" sz="3200" dirty="0" smtClean="0">
                <a:solidFill>
                  <a:schemeClr val="bg1"/>
                </a:solidFill>
              </a:rPr>
              <a:t>Why it is bad</a:t>
            </a:r>
          </a:p>
          <a:p>
            <a:pPr marL="1200150" lvl="1" indent="-742950">
              <a:buFont typeface="Arial"/>
              <a:buChar char="•"/>
            </a:pPr>
            <a:r>
              <a:rPr lang="en-GB" sz="3200" dirty="0" smtClean="0">
                <a:solidFill>
                  <a:schemeClr val="bg1"/>
                </a:solidFill>
              </a:rPr>
              <a:t>What you plan to do about it</a:t>
            </a:r>
          </a:p>
          <a:p>
            <a:pPr marL="1200150" lvl="1" indent="-742950">
              <a:buFont typeface="Arial"/>
              <a:buChar char="•"/>
            </a:pPr>
            <a:r>
              <a:rPr lang="en-GB" sz="3200" dirty="0" smtClean="0">
                <a:solidFill>
                  <a:schemeClr val="bg1"/>
                </a:solidFill>
              </a:rPr>
              <a:t>What agreement you need</a:t>
            </a:r>
          </a:p>
        </p:txBody>
      </p:sp>
      <p:sp>
        <p:nvSpPr>
          <p:cNvPr id="10" name="TextBox 9"/>
          <p:cNvSpPr txBox="1"/>
          <p:nvPr/>
        </p:nvSpPr>
        <p:spPr>
          <a:xfrm>
            <a:off x="8244532" y="6470228"/>
            <a:ext cx="920445" cy="369332"/>
          </a:xfrm>
          <a:prstGeom prst="rect">
            <a:avLst/>
          </a:prstGeom>
          <a:noFill/>
        </p:spPr>
        <p:txBody>
          <a:bodyPr wrap="none" rtlCol="0">
            <a:spAutoFit/>
          </a:bodyPr>
          <a:lstStyle/>
          <a:p>
            <a:r>
              <a:rPr lang="en-GB" dirty="0" smtClean="0">
                <a:solidFill>
                  <a:schemeClr val="bg1"/>
                </a:solidFill>
              </a:rPr>
              <a:t>Slide 10</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406534" y="220784"/>
            <a:ext cx="4330933" cy="1446550"/>
          </a:xfrm>
          <a:prstGeom prst="rect">
            <a:avLst/>
          </a:prstGeom>
          <a:noFill/>
        </p:spPr>
        <p:txBody>
          <a:bodyPr wrap="none" rtlCol="0">
            <a:spAutoFit/>
          </a:bodyPr>
          <a:lstStyle/>
          <a:p>
            <a:pPr algn="ctr"/>
            <a:r>
              <a:rPr lang="en-GB" sz="4800" dirty="0" smtClean="0">
                <a:solidFill>
                  <a:schemeClr val="bg1"/>
                </a:solidFill>
              </a:rPr>
              <a:t>Balloons Inc</a:t>
            </a:r>
          </a:p>
          <a:p>
            <a:pPr algn="ctr"/>
            <a:r>
              <a:rPr lang="en-GB" sz="4000" dirty="0" smtClean="0">
                <a:solidFill>
                  <a:schemeClr val="bg1"/>
                </a:solidFill>
              </a:rPr>
              <a:t>How to Report Back</a:t>
            </a:r>
            <a:endParaRPr lang="en-GB" sz="4000" dirty="0">
              <a:solidFill>
                <a:schemeClr val="bg1"/>
              </a:solidFill>
            </a:endParaRPr>
          </a:p>
        </p:txBody>
      </p:sp>
      <p:sp>
        <p:nvSpPr>
          <p:cNvPr id="9" name="Rectangle 8"/>
          <p:cNvSpPr/>
          <p:nvPr/>
        </p:nvSpPr>
        <p:spPr>
          <a:xfrm>
            <a:off x="285736" y="2551837"/>
            <a:ext cx="8572528" cy="2308324"/>
          </a:xfrm>
          <a:prstGeom prst="rect">
            <a:avLst/>
          </a:prstGeom>
        </p:spPr>
        <p:txBody>
          <a:bodyPr wrap="square">
            <a:spAutoFit/>
          </a:bodyPr>
          <a:lstStyle/>
          <a:p>
            <a:pPr marL="360363" indent="-360363">
              <a:buFont typeface="Arial" pitchFamily="34" charset="0"/>
              <a:buChar char="•"/>
            </a:pPr>
            <a:r>
              <a:rPr lang="en-GB" sz="3600" dirty="0" smtClean="0">
                <a:solidFill>
                  <a:schemeClr val="bg1"/>
                </a:solidFill>
              </a:rPr>
              <a:t>The Issue</a:t>
            </a:r>
          </a:p>
          <a:p>
            <a:pPr marL="360363" indent="-360363">
              <a:buFont typeface="Arial" pitchFamily="34" charset="0"/>
              <a:buChar char="•"/>
            </a:pPr>
            <a:r>
              <a:rPr lang="en-GB" sz="3600" dirty="0" smtClean="0">
                <a:solidFill>
                  <a:schemeClr val="bg1"/>
                </a:solidFill>
              </a:rPr>
              <a:t>Why it is bad for business?</a:t>
            </a:r>
          </a:p>
          <a:p>
            <a:pPr marL="360363" indent="-360363">
              <a:buFont typeface="Arial" pitchFamily="34" charset="0"/>
              <a:buChar char="•"/>
            </a:pPr>
            <a:r>
              <a:rPr lang="en-GB" sz="3600" dirty="0" smtClean="0">
                <a:solidFill>
                  <a:schemeClr val="bg1"/>
                </a:solidFill>
              </a:rPr>
              <a:t>Potential solutions</a:t>
            </a:r>
          </a:p>
          <a:p>
            <a:pPr marL="360363" indent="-360363">
              <a:buFont typeface="Arial" pitchFamily="34" charset="0"/>
              <a:buChar char="•"/>
            </a:pPr>
            <a:r>
              <a:rPr lang="en-GB" sz="3600" dirty="0" smtClean="0">
                <a:solidFill>
                  <a:schemeClr val="bg1"/>
                </a:solidFill>
              </a:rPr>
              <a:t>What </a:t>
            </a:r>
            <a:r>
              <a:rPr lang="en-GB" sz="3600" smtClean="0">
                <a:solidFill>
                  <a:schemeClr val="bg1"/>
                </a:solidFill>
              </a:rPr>
              <a:t>you need?</a:t>
            </a:r>
            <a:endParaRPr lang="en-GB" sz="3600" dirty="0" smtClean="0">
              <a:solidFill>
                <a:schemeClr val="bg1"/>
              </a:solidFill>
            </a:endParaRPr>
          </a:p>
        </p:txBody>
      </p:sp>
      <p:sp>
        <p:nvSpPr>
          <p:cNvPr id="10" name="TextBox 9"/>
          <p:cNvSpPr txBox="1"/>
          <p:nvPr/>
        </p:nvSpPr>
        <p:spPr>
          <a:xfrm>
            <a:off x="8244532" y="6470228"/>
            <a:ext cx="920445" cy="369332"/>
          </a:xfrm>
          <a:prstGeom prst="rect">
            <a:avLst/>
          </a:prstGeom>
          <a:noFill/>
        </p:spPr>
        <p:txBody>
          <a:bodyPr wrap="none" rtlCol="0">
            <a:spAutoFit/>
          </a:bodyPr>
          <a:lstStyle/>
          <a:p>
            <a:r>
              <a:rPr lang="en-GB" dirty="0" smtClean="0">
                <a:solidFill>
                  <a:schemeClr val="bg1"/>
                </a:solidFill>
              </a:rPr>
              <a:t>Slide 11</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977903" y="220784"/>
            <a:ext cx="3188193" cy="830997"/>
          </a:xfrm>
          <a:prstGeom prst="rect">
            <a:avLst/>
          </a:prstGeom>
          <a:noFill/>
        </p:spPr>
        <p:txBody>
          <a:bodyPr wrap="none" rtlCol="0">
            <a:spAutoFit/>
          </a:bodyPr>
          <a:lstStyle/>
          <a:p>
            <a:pPr algn="ctr"/>
            <a:r>
              <a:rPr lang="en-GB" sz="4800" dirty="0" smtClean="0">
                <a:solidFill>
                  <a:schemeClr val="bg1"/>
                </a:solidFill>
              </a:rPr>
              <a:t>Balloons </a:t>
            </a:r>
            <a:r>
              <a:rPr lang="en-GB" sz="4800" dirty="0" err="1" smtClean="0">
                <a:solidFill>
                  <a:schemeClr val="bg1"/>
                </a:solidFill>
              </a:rPr>
              <a:t>Inc</a:t>
            </a:r>
            <a:endParaRPr lang="en-GB" sz="4800" dirty="0" smtClean="0">
              <a:solidFill>
                <a:schemeClr val="bg1"/>
              </a:solidFill>
            </a:endParaRPr>
          </a:p>
        </p:txBody>
      </p:sp>
      <p:sp>
        <p:nvSpPr>
          <p:cNvPr id="9" name="Rectangle 8"/>
          <p:cNvSpPr/>
          <p:nvPr/>
        </p:nvSpPr>
        <p:spPr>
          <a:xfrm>
            <a:off x="285736" y="2551837"/>
            <a:ext cx="8572528" cy="1107996"/>
          </a:xfrm>
          <a:prstGeom prst="rect">
            <a:avLst/>
          </a:prstGeom>
        </p:spPr>
        <p:txBody>
          <a:bodyPr wrap="square">
            <a:spAutoFit/>
          </a:bodyPr>
          <a:lstStyle/>
          <a:p>
            <a:pPr marL="360363" indent="-360363" algn="ctr"/>
            <a:r>
              <a:rPr lang="en-GB" sz="6600" dirty="0" smtClean="0">
                <a:solidFill>
                  <a:schemeClr val="bg1"/>
                </a:solidFill>
              </a:rPr>
              <a:t>The Big Presentation</a:t>
            </a:r>
          </a:p>
        </p:txBody>
      </p:sp>
      <p:sp>
        <p:nvSpPr>
          <p:cNvPr id="10" name="TextBox 9"/>
          <p:cNvSpPr txBox="1"/>
          <p:nvPr/>
        </p:nvSpPr>
        <p:spPr>
          <a:xfrm>
            <a:off x="8244532" y="6470228"/>
            <a:ext cx="920445" cy="369332"/>
          </a:xfrm>
          <a:prstGeom prst="rect">
            <a:avLst/>
          </a:prstGeom>
          <a:noFill/>
        </p:spPr>
        <p:txBody>
          <a:bodyPr wrap="none" rtlCol="0">
            <a:spAutoFit/>
          </a:bodyPr>
          <a:lstStyle/>
          <a:p>
            <a:r>
              <a:rPr lang="en-GB" dirty="0" smtClean="0">
                <a:solidFill>
                  <a:schemeClr val="bg1"/>
                </a:solidFill>
              </a:rPr>
              <a:t>Slide 12</a:t>
            </a:r>
            <a:endParaRPr lang="en-GB" dirty="0">
              <a:solidFill>
                <a:schemeClr val="bg1"/>
              </a:solidFill>
            </a:endParaRPr>
          </a:p>
        </p:txBody>
      </p:sp>
    </p:spTree>
    <p:extLst>
      <p:ext uri="{BB962C8B-B14F-4D97-AF65-F5344CB8AC3E}">
        <p14:creationId xmlns="" xmlns:p14="http://schemas.microsoft.com/office/powerpoint/2010/main" val="24233622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791580" y="1628800"/>
            <a:ext cx="7560840" cy="5170647"/>
          </a:xfrm>
          <a:prstGeom prst="rect">
            <a:avLst/>
          </a:prstGeom>
        </p:spPr>
        <p:txBody>
          <a:bodyPr wrap="square">
            <a:spAutoFit/>
          </a:bodyPr>
          <a:lstStyle/>
          <a:p>
            <a:r>
              <a:rPr lang="en-GB" sz="2000" dirty="0" smtClean="0"/>
              <a:t>00</a:t>
            </a:r>
            <a:r>
              <a:rPr lang="en-GB" sz="2000" dirty="0"/>
              <a:t>:00 to 01:00 Stage One:  The balloon game</a:t>
            </a:r>
          </a:p>
          <a:p>
            <a:pPr marL="285750" lvl="0" indent="-285750">
              <a:buFont typeface="Arial"/>
              <a:buChar char="•"/>
            </a:pPr>
            <a:r>
              <a:rPr lang="en-GB" dirty="0"/>
              <a:t>00:00 to 00:15 Set up and round one (slides 1 to 4)</a:t>
            </a:r>
          </a:p>
          <a:p>
            <a:pPr marL="285750" lvl="0" indent="-285750">
              <a:buFont typeface="Arial"/>
              <a:buChar char="•"/>
            </a:pPr>
            <a:r>
              <a:rPr lang="en-GB" dirty="0"/>
              <a:t>00:15 to 00:25 Round two (slide 5)</a:t>
            </a:r>
          </a:p>
          <a:p>
            <a:pPr marL="285750" lvl="0" indent="-285750">
              <a:buFont typeface="Arial"/>
              <a:buChar char="•"/>
            </a:pPr>
            <a:r>
              <a:rPr lang="en-GB" dirty="0"/>
              <a:t>00:25 to 00:40 Round three (slide 6)</a:t>
            </a:r>
          </a:p>
          <a:p>
            <a:pPr marL="285750" lvl="0" indent="-285750">
              <a:buFont typeface="Arial"/>
              <a:buChar char="•"/>
            </a:pPr>
            <a:r>
              <a:rPr lang="en-GB" dirty="0"/>
              <a:t>00:40 to 00:50 Debrief (slide 7)</a:t>
            </a:r>
          </a:p>
          <a:p>
            <a:pPr marL="285750" lvl="0" indent="-285750">
              <a:buFont typeface="Arial"/>
              <a:buChar char="•"/>
            </a:pPr>
            <a:r>
              <a:rPr lang="en-GB" dirty="0"/>
              <a:t>00:50 to 01:00 Breathing </a:t>
            </a:r>
            <a:r>
              <a:rPr lang="en-GB" dirty="0" smtClean="0"/>
              <a:t>space</a:t>
            </a:r>
          </a:p>
          <a:p>
            <a:pPr marL="285750" lvl="0" indent="-285750">
              <a:buFont typeface="Arial"/>
              <a:buChar char="•"/>
            </a:pPr>
            <a:endParaRPr lang="en-GB" dirty="0"/>
          </a:p>
          <a:p>
            <a:r>
              <a:rPr lang="en-GB" sz="2000" dirty="0"/>
              <a:t>01:00 to 01:30 Stage Two:  Feedback on Current </a:t>
            </a:r>
            <a:r>
              <a:rPr lang="en-GB" sz="2000" dirty="0" smtClean="0"/>
              <a:t>Performance</a:t>
            </a:r>
            <a:endParaRPr lang="en-GB" sz="2000" dirty="0"/>
          </a:p>
          <a:p>
            <a:pPr marL="285750" lvl="0" indent="-285750">
              <a:buFont typeface="Arial"/>
              <a:buChar char="•"/>
            </a:pPr>
            <a:r>
              <a:rPr lang="en-GB" dirty="0"/>
              <a:t>01:00 to 01:05 Briefing by senior manager on </a:t>
            </a:r>
            <a:r>
              <a:rPr lang="en-GB" dirty="0" smtClean="0"/>
              <a:t>business process diagram (slide 8)</a:t>
            </a:r>
            <a:endParaRPr lang="en-GB" dirty="0"/>
          </a:p>
          <a:p>
            <a:pPr marL="285750" lvl="0" indent="-285750">
              <a:buFont typeface="Arial"/>
              <a:buChar char="•"/>
            </a:pPr>
            <a:r>
              <a:rPr lang="en-GB" dirty="0"/>
              <a:t>01:05 to 01:15 Voting</a:t>
            </a:r>
          </a:p>
          <a:p>
            <a:pPr marL="285750" lvl="0" indent="-285750">
              <a:buFont typeface="Arial"/>
              <a:buChar char="•"/>
            </a:pPr>
            <a:r>
              <a:rPr lang="en-GB" dirty="0"/>
              <a:t>01:15 to 01:25 Thoughts from senior manager</a:t>
            </a:r>
          </a:p>
          <a:p>
            <a:pPr marL="285750" lvl="0" indent="-285750">
              <a:buFont typeface="Arial"/>
              <a:buChar char="•"/>
            </a:pPr>
            <a:r>
              <a:rPr lang="en-GB" dirty="0"/>
              <a:t>01:25 to 01:30 Breathing </a:t>
            </a:r>
            <a:r>
              <a:rPr lang="en-GB" dirty="0" smtClean="0"/>
              <a:t>space</a:t>
            </a:r>
          </a:p>
          <a:p>
            <a:pPr marL="285750" lvl="0" indent="-285750">
              <a:buFont typeface="Arial"/>
              <a:buChar char="•"/>
            </a:pPr>
            <a:endParaRPr lang="en-GB" dirty="0"/>
          </a:p>
          <a:p>
            <a:r>
              <a:rPr lang="en-GB" sz="2000" dirty="0"/>
              <a:t>01:30 to 03:00 Stage Three:  Generating Improvement Projects</a:t>
            </a:r>
          </a:p>
          <a:p>
            <a:pPr marL="285750" lvl="0" indent="-285750">
              <a:buFont typeface="Arial"/>
              <a:buChar char="•"/>
            </a:pPr>
            <a:r>
              <a:rPr lang="en-GB" dirty="0"/>
              <a:t>01:30 to 01:40 Briefing (slides 9 to 11)</a:t>
            </a:r>
          </a:p>
          <a:p>
            <a:pPr marL="285750" lvl="0" indent="-285750">
              <a:buFont typeface="Arial"/>
              <a:buChar char="•"/>
            </a:pPr>
            <a:r>
              <a:rPr lang="en-GB" dirty="0"/>
              <a:t>01:40 to 02:30 Idea and solution generation</a:t>
            </a:r>
          </a:p>
          <a:p>
            <a:pPr marL="285750" lvl="0" indent="-285750">
              <a:buFont typeface="Arial"/>
              <a:buChar char="•"/>
            </a:pPr>
            <a:r>
              <a:rPr lang="en-GB" dirty="0"/>
              <a:t>02:30 to 03:00 Presentation to management (slide 12)</a:t>
            </a:r>
          </a:p>
        </p:txBody>
      </p:sp>
      <p:sp>
        <p:nvSpPr>
          <p:cNvPr id="4" name="TextBox 3"/>
          <p:cNvSpPr txBox="1"/>
          <p:nvPr/>
        </p:nvSpPr>
        <p:spPr>
          <a:xfrm>
            <a:off x="3251717" y="220784"/>
            <a:ext cx="2640567" cy="830997"/>
          </a:xfrm>
          <a:prstGeom prst="rect">
            <a:avLst/>
          </a:prstGeom>
          <a:noFill/>
        </p:spPr>
        <p:txBody>
          <a:bodyPr wrap="none" rtlCol="0">
            <a:spAutoFit/>
          </a:bodyPr>
          <a:lstStyle/>
          <a:p>
            <a:pPr algn="ctr"/>
            <a:r>
              <a:rPr lang="en-GB" sz="4800" dirty="0" smtClean="0"/>
              <a:t>Time Plan</a:t>
            </a:r>
          </a:p>
        </p:txBody>
      </p:sp>
    </p:spTree>
    <p:extLst>
      <p:ext uri="{BB962C8B-B14F-4D97-AF65-F5344CB8AC3E}">
        <p14:creationId xmlns="" xmlns:p14="http://schemas.microsoft.com/office/powerpoint/2010/main" val="31204823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 name="Rectangle 8"/>
          <p:cNvSpPr/>
          <p:nvPr/>
        </p:nvSpPr>
        <p:spPr>
          <a:xfrm>
            <a:off x="285736" y="2551837"/>
            <a:ext cx="8572528" cy="1938992"/>
          </a:xfrm>
          <a:prstGeom prst="rect">
            <a:avLst/>
          </a:prstGeom>
        </p:spPr>
        <p:txBody>
          <a:bodyPr wrap="square">
            <a:spAutoFit/>
          </a:bodyPr>
          <a:lstStyle/>
          <a:p>
            <a:pPr marL="360363" indent="-360363">
              <a:buFont typeface="Arial" pitchFamily="34" charset="0"/>
              <a:buChar char="•"/>
            </a:pPr>
            <a:r>
              <a:rPr lang="en-GB" sz="4000" dirty="0" smtClean="0">
                <a:solidFill>
                  <a:schemeClr val="bg1"/>
                </a:solidFill>
              </a:rPr>
              <a:t>Electrostatic build up</a:t>
            </a:r>
          </a:p>
          <a:p>
            <a:pPr marL="360363" indent="-360363">
              <a:buFont typeface="Arial" pitchFamily="34" charset="0"/>
              <a:buChar char="•"/>
            </a:pPr>
            <a:r>
              <a:rPr lang="en-GB" sz="4000" dirty="0" smtClean="0">
                <a:solidFill>
                  <a:schemeClr val="bg1"/>
                </a:solidFill>
              </a:rPr>
              <a:t>Delicately applied to spherical rubber</a:t>
            </a:r>
          </a:p>
          <a:p>
            <a:pPr marL="360363" indent="-360363">
              <a:buFont typeface="Arial" pitchFamily="34" charset="0"/>
              <a:buChar char="•"/>
            </a:pPr>
            <a:r>
              <a:rPr lang="en-GB" sz="4000" dirty="0" smtClean="0">
                <a:solidFill>
                  <a:schemeClr val="bg1"/>
                </a:solidFill>
              </a:rPr>
              <a:t>A sophisticated delight for any home</a:t>
            </a:r>
            <a:endParaRPr lang="en-GB" sz="4000" dirty="0">
              <a:solidFill>
                <a:schemeClr val="bg1"/>
              </a:solidFill>
            </a:endParaRPr>
          </a:p>
        </p:txBody>
      </p:sp>
      <p:sp>
        <p:nvSpPr>
          <p:cNvPr id="10" name="TextBox 9"/>
          <p:cNvSpPr txBox="1"/>
          <p:nvPr/>
        </p:nvSpPr>
        <p:spPr>
          <a:xfrm>
            <a:off x="2686003" y="220784"/>
            <a:ext cx="3771995" cy="1323439"/>
          </a:xfrm>
          <a:prstGeom prst="rect">
            <a:avLst/>
          </a:prstGeom>
          <a:noFill/>
        </p:spPr>
        <p:txBody>
          <a:bodyPr wrap="none" rtlCol="0">
            <a:spAutoFit/>
          </a:bodyPr>
          <a:lstStyle/>
          <a:p>
            <a:pPr algn="ctr"/>
            <a:r>
              <a:rPr lang="en-GB" sz="4800" dirty="0" smtClean="0">
                <a:solidFill>
                  <a:schemeClr val="bg1"/>
                </a:solidFill>
              </a:rPr>
              <a:t>Balloons Inc</a:t>
            </a:r>
          </a:p>
          <a:p>
            <a:pPr algn="ctr"/>
            <a:r>
              <a:rPr lang="en-GB" sz="3200" dirty="0" smtClean="0">
                <a:solidFill>
                  <a:schemeClr val="bg1"/>
                </a:solidFill>
              </a:rPr>
              <a:t>How we make money</a:t>
            </a:r>
          </a:p>
        </p:txBody>
      </p:sp>
      <p:sp>
        <p:nvSpPr>
          <p:cNvPr id="11" name="TextBox 10"/>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2</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 name="Rectangle 8"/>
          <p:cNvSpPr/>
          <p:nvPr/>
        </p:nvSpPr>
        <p:spPr>
          <a:xfrm>
            <a:off x="285736" y="2551837"/>
            <a:ext cx="8572528" cy="707886"/>
          </a:xfrm>
          <a:prstGeom prst="rect">
            <a:avLst/>
          </a:prstGeom>
        </p:spPr>
        <p:txBody>
          <a:bodyPr wrap="square">
            <a:spAutoFit/>
          </a:bodyPr>
          <a:lstStyle/>
          <a:p>
            <a:pPr marL="360363" indent="-360363">
              <a:buFont typeface="Arial" pitchFamily="34" charset="0"/>
              <a:buChar char="•"/>
            </a:pPr>
            <a:r>
              <a:rPr lang="en-GB" sz="4000" dirty="0" smtClean="0">
                <a:solidFill>
                  <a:schemeClr val="bg1"/>
                </a:solidFill>
              </a:rPr>
              <a:t>Paying you </a:t>
            </a:r>
            <a:endParaRPr lang="en-GB" sz="4000" dirty="0">
              <a:solidFill>
                <a:schemeClr val="bg1"/>
              </a:solidFill>
            </a:endParaRPr>
          </a:p>
        </p:txBody>
      </p:sp>
      <p:sp>
        <p:nvSpPr>
          <p:cNvPr id="11" name="TextBox 10"/>
          <p:cNvSpPr txBox="1"/>
          <p:nvPr/>
        </p:nvSpPr>
        <p:spPr>
          <a:xfrm>
            <a:off x="2976852" y="220784"/>
            <a:ext cx="3190297" cy="1323439"/>
          </a:xfrm>
          <a:prstGeom prst="rect">
            <a:avLst/>
          </a:prstGeom>
          <a:noFill/>
        </p:spPr>
        <p:txBody>
          <a:bodyPr wrap="none" rtlCol="0">
            <a:spAutoFit/>
          </a:bodyPr>
          <a:lstStyle/>
          <a:p>
            <a:pPr algn="ctr"/>
            <a:r>
              <a:rPr lang="en-GB" sz="4800" dirty="0" smtClean="0">
                <a:solidFill>
                  <a:schemeClr val="bg1"/>
                </a:solidFill>
              </a:rPr>
              <a:t>Balloons Inc</a:t>
            </a:r>
          </a:p>
          <a:p>
            <a:pPr algn="ctr"/>
            <a:r>
              <a:rPr lang="en-GB" sz="3200" dirty="0" smtClean="0">
                <a:solidFill>
                  <a:schemeClr val="bg1"/>
                </a:solidFill>
              </a:rPr>
              <a:t>How we lose it</a:t>
            </a:r>
          </a:p>
        </p:txBody>
      </p:sp>
      <p:sp>
        <p:nvSpPr>
          <p:cNvPr id="10" name="TextBox 9"/>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3</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976852" y="220784"/>
            <a:ext cx="3190297" cy="1323439"/>
          </a:xfrm>
          <a:prstGeom prst="rect">
            <a:avLst/>
          </a:prstGeom>
          <a:noFill/>
        </p:spPr>
        <p:txBody>
          <a:bodyPr wrap="none" rtlCol="0">
            <a:spAutoFit/>
          </a:bodyPr>
          <a:lstStyle/>
          <a:p>
            <a:pPr algn="ctr"/>
            <a:r>
              <a:rPr lang="en-GB" sz="4800" dirty="0" smtClean="0">
                <a:solidFill>
                  <a:schemeClr val="bg1"/>
                </a:solidFill>
              </a:rPr>
              <a:t>Balloons Inc</a:t>
            </a:r>
          </a:p>
          <a:p>
            <a:pPr algn="ctr"/>
            <a:r>
              <a:rPr lang="en-GB" sz="3200" dirty="0" smtClean="0">
                <a:solidFill>
                  <a:schemeClr val="bg1"/>
                </a:solidFill>
              </a:rPr>
              <a:t>Health and Safety</a:t>
            </a:r>
          </a:p>
        </p:txBody>
      </p:sp>
      <p:sp>
        <p:nvSpPr>
          <p:cNvPr id="9" name="Rectangle 8"/>
          <p:cNvSpPr/>
          <p:nvPr/>
        </p:nvSpPr>
        <p:spPr>
          <a:xfrm>
            <a:off x="285736" y="2551837"/>
            <a:ext cx="8572528" cy="2554545"/>
          </a:xfrm>
          <a:prstGeom prst="rect">
            <a:avLst/>
          </a:prstGeom>
        </p:spPr>
        <p:txBody>
          <a:bodyPr wrap="square">
            <a:spAutoFit/>
          </a:bodyPr>
          <a:lstStyle/>
          <a:p>
            <a:pPr marL="360363" indent="-360363">
              <a:buFont typeface="Arial" pitchFamily="34" charset="0"/>
              <a:buChar char="•"/>
            </a:pPr>
            <a:r>
              <a:rPr lang="en-GB" sz="4000" dirty="0" smtClean="0">
                <a:solidFill>
                  <a:schemeClr val="bg1"/>
                </a:solidFill>
              </a:rPr>
              <a:t>Everybody must remain seated</a:t>
            </a:r>
          </a:p>
          <a:p>
            <a:pPr marL="360363" indent="-360363">
              <a:buFont typeface="Arial" pitchFamily="34" charset="0"/>
              <a:buChar char="•"/>
            </a:pPr>
            <a:r>
              <a:rPr lang="en-GB" sz="4000" dirty="0" smtClean="0">
                <a:solidFill>
                  <a:schemeClr val="bg1"/>
                </a:solidFill>
              </a:rPr>
              <a:t>Nobody can hold a balloon</a:t>
            </a:r>
          </a:p>
          <a:p>
            <a:pPr marL="360363" indent="-360363">
              <a:buFont typeface="Arial" pitchFamily="34" charset="0"/>
              <a:buChar char="•"/>
            </a:pPr>
            <a:r>
              <a:rPr lang="en-GB" sz="4000" dirty="0" smtClean="0">
                <a:solidFill>
                  <a:schemeClr val="bg1"/>
                </a:solidFill>
              </a:rPr>
              <a:t>Everybody must touch the balloon</a:t>
            </a:r>
          </a:p>
          <a:p>
            <a:pPr marL="360363" indent="-360363">
              <a:buFont typeface="Arial" pitchFamily="34" charset="0"/>
              <a:buChar char="•"/>
            </a:pPr>
            <a:r>
              <a:rPr lang="en-GB" sz="4000" dirty="0" smtClean="0">
                <a:solidFill>
                  <a:schemeClr val="bg1"/>
                </a:solidFill>
              </a:rPr>
              <a:t>The balloon must keep moving</a:t>
            </a:r>
          </a:p>
        </p:txBody>
      </p:sp>
      <p:sp>
        <p:nvSpPr>
          <p:cNvPr id="10" name="TextBox 9"/>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4</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976852" y="220784"/>
            <a:ext cx="3190297" cy="1323439"/>
          </a:xfrm>
          <a:prstGeom prst="rect">
            <a:avLst/>
          </a:prstGeom>
          <a:noFill/>
        </p:spPr>
        <p:txBody>
          <a:bodyPr wrap="none" rtlCol="0">
            <a:spAutoFit/>
          </a:bodyPr>
          <a:lstStyle/>
          <a:p>
            <a:pPr algn="ctr"/>
            <a:r>
              <a:rPr lang="en-GB" sz="4800" dirty="0" smtClean="0">
                <a:solidFill>
                  <a:schemeClr val="bg1"/>
                </a:solidFill>
              </a:rPr>
              <a:t>Balloons Inc</a:t>
            </a:r>
          </a:p>
          <a:p>
            <a:pPr algn="ctr"/>
            <a:r>
              <a:rPr lang="en-GB" sz="3200" dirty="0" smtClean="0">
                <a:solidFill>
                  <a:schemeClr val="bg1"/>
                </a:solidFill>
              </a:rPr>
              <a:t>Employee Targets</a:t>
            </a:r>
          </a:p>
        </p:txBody>
      </p:sp>
      <p:sp>
        <p:nvSpPr>
          <p:cNvPr id="9" name="Rectangle 8"/>
          <p:cNvSpPr/>
          <p:nvPr/>
        </p:nvSpPr>
        <p:spPr>
          <a:xfrm>
            <a:off x="285736" y="2551837"/>
            <a:ext cx="8572528" cy="1446550"/>
          </a:xfrm>
          <a:prstGeom prst="rect">
            <a:avLst/>
          </a:prstGeom>
        </p:spPr>
        <p:txBody>
          <a:bodyPr wrap="square">
            <a:spAutoFit/>
          </a:bodyPr>
          <a:lstStyle/>
          <a:p>
            <a:pPr marL="360363" indent="-360363" algn="ctr"/>
            <a:r>
              <a:rPr lang="en-GB" sz="8800" dirty="0" smtClean="0">
                <a:solidFill>
                  <a:schemeClr val="bg1"/>
                </a:solidFill>
              </a:rPr>
              <a:t>Hit it Harder!</a:t>
            </a:r>
          </a:p>
        </p:txBody>
      </p:sp>
      <p:sp>
        <p:nvSpPr>
          <p:cNvPr id="10" name="TextBox 9"/>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5</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grpId="0" nodeType="withEffect">
                                  <p:stCondLst>
                                    <p:cond delay="0"/>
                                  </p:stCondLst>
                                  <p:childTnLst>
                                    <p:anim calcmode="discrete" valueType="str">
                                      <p:cBhvr>
                                        <p:cTn id="6" dur="1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865511" y="220784"/>
            <a:ext cx="3412980" cy="1323439"/>
          </a:xfrm>
          <a:prstGeom prst="rect">
            <a:avLst/>
          </a:prstGeom>
          <a:noFill/>
        </p:spPr>
        <p:txBody>
          <a:bodyPr wrap="none" rtlCol="0">
            <a:spAutoFit/>
          </a:bodyPr>
          <a:lstStyle/>
          <a:p>
            <a:pPr algn="ctr"/>
            <a:r>
              <a:rPr lang="en-GB" sz="4800" dirty="0" smtClean="0">
                <a:solidFill>
                  <a:schemeClr val="bg1"/>
                </a:solidFill>
              </a:rPr>
              <a:t>Balloons Inc</a:t>
            </a:r>
          </a:p>
          <a:p>
            <a:pPr algn="ctr"/>
            <a:r>
              <a:rPr lang="en-GB" sz="3200" dirty="0" smtClean="0">
                <a:solidFill>
                  <a:schemeClr val="bg1"/>
                </a:solidFill>
              </a:rPr>
              <a:t>3</a:t>
            </a:r>
            <a:r>
              <a:rPr lang="en-GB" sz="3200" baseline="30000" dirty="0" smtClean="0">
                <a:solidFill>
                  <a:schemeClr val="bg1"/>
                </a:solidFill>
              </a:rPr>
              <a:t>rd</a:t>
            </a:r>
            <a:r>
              <a:rPr lang="en-GB" sz="3200" dirty="0" smtClean="0">
                <a:solidFill>
                  <a:schemeClr val="bg1"/>
                </a:solidFill>
              </a:rPr>
              <a:t> and Final Round</a:t>
            </a:r>
          </a:p>
        </p:txBody>
      </p:sp>
      <p:sp>
        <p:nvSpPr>
          <p:cNvPr id="9" name="Rectangle 8"/>
          <p:cNvSpPr/>
          <p:nvPr/>
        </p:nvSpPr>
        <p:spPr>
          <a:xfrm>
            <a:off x="285736" y="2551837"/>
            <a:ext cx="8572528" cy="2554545"/>
          </a:xfrm>
          <a:prstGeom prst="rect">
            <a:avLst/>
          </a:prstGeom>
        </p:spPr>
        <p:txBody>
          <a:bodyPr wrap="square">
            <a:spAutoFit/>
          </a:bodyPr>
          <a:lstStyle/>
          <a:p>
            <a:pPr marL="360363" indent="-360363">
              <a:buFont typeface="Arial" pitchFamily="34" charset="0"/>
              <a:buChar char="•"/>
            </a:pPr>
            <a:r>
              <a:rPr lang="en-GB" sz="4000" dirty="0" smtClean="0">
                <a:solidFill>
                  <a:schemeClr val="bg1"/>
                </a:solidFill>
              </a:rPr>
              <a:t>Everybody must remain seated</a:t>
            </a:r>
          </a:p>
          <a:p>
            <a:pPr marL="360363" indent="-360363">
              <a:buFont typeface="Arial" pitchFamily="34" charset="0"/>
              <a:buChar char="•"/>
            </a:pPr>
            <a:r>
              <a:rPr lang="en-GB" sz="4000" dirty="0" smtClean="0">
                <a:solidFill>
                  <a:schemeClr val="bg1"/>
                </a:solidFill>
              </a:rPr>
              <a:t>Nobody can hold a balloon</a:t>
            </a:r>
          </a:p>
          <a:p>
            <a:pPr marL="360363" indent="-360363">
              <a:buFont typeface="Arial" pitchFamily="34" charset="0"/>
              <a:buChar char="•"/>
            </a:pPr>
            <a:r>
              <a:rPr lang="en-GB" sz="4000" dirty="0" smtClean="0">
                <a:solidFill>
                  <a:schemeClr val="bg1"/>
                </a:solidFill>
              </a:rPr>
              <a:t>Everybody must touch the balloon</a:t>
            </a:r>
          </a:p>
          <a:p>
            <a:pPr marL="360363" indent="-360363">
              <a:buFont typeface="Arial" pitchFamily="34" charset="0"/>
              <a:buChar char="•"/>
            </a:pPr>
            <a:r>
              <a:rPr lang="en-GB" sz="4000" dirty="0" smtClean="0">
                <a:solidFill>
                  <a:schemeClr val="bg1"/>
                </a:solidFill>
              </a:rPr>
              <a:t>The balloon must keep moving</a:t>
            </a:r>
          </a:p>
        </p:txBody>
      </p:sp>
      <p:sp>
        <p:nvSpPr>
          <p:cNvPr id="10" name="TextBox 9"/>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6</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976852" y="220784"/>
            <a:ext cx="3190296" cy="830997"/>
          </a:xfrm>
          <a:prstGeom prst="rect">
            <a:avLst/>
          </a:prstGeom>
          <a:noFill/>
        </p:spPr>
        <p:txBody>
          <a:bodyPr wrap="none" rtlCol="0">
            <a:spAutoFit/>
          </a:bodyPr>
          <a:lstStyle/>
          <a:p>
            <a:pPr algn="ctr"/>
            <a:r>
              <a:rPr lang="en-GB" sz="4800" dirty="0" smtClean="0">
                <a:solidFill>
                  <a:schemeClr val="bg1"/>
                </a:solidFill>
              </a:rPr>
              <a:t>Balloons Inc</a:t>
            </a:r>
          </a:p>
        </p:txBody>
      </p:sp>
      <p:sp>
        <p:nvSpPr>
          <p:cNvPr id="9" name="Rectangle 8"/>
          <p:cNvSpPr/>
          <p:nvPr/>
        </p:nvSpPr>
        <p:spPr>
          <a:xfrm>
            <a:off x="285736" y="2551837"/>
            <a:ext cx="8572528" cy="1107996"/>
          </a:xfrm>
          <a:prstGeom prst="rect">
            <a:avLst/>
          </a:prstGeom>
        </p:spPr>
        <p:txBody>
          <a:bodyPr wrap="square">
            <a:spAutoFit/>
          </a:bodyPr>
          <a:lstStyle/>
          <a:p>
            <a:pPr marL="360363" indent="-360363" algn="ctr"/>
            <a:r>
              <a:rPr lang="en-GB" sz="6600" dirty="0" smtClean="0">
                <a:solidFill>
                  <a:schemeClr val="bg1"/>
                </a:solidFill>
              </a:rPr>
              <a:t>So What Did You Learn?</a:t>
            </a:r>
          </a:p>
        </p:txBody>
      </p:sp>
      <p:sp>
        <p:nvSpPr>
          <p:cNvPr id="10" name="TextBox 9"/>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7</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2497329" y="220784"/>
            <a:ext cx="4149341" cy="1323439"/>
          </a:xfrm>
          <a:prstGeom prst="rect">
            <a:avLst/>
          </a:prstGeom>
          <a:noFill/>
        </p:spPr>
        <p:txBody>
          <a:bodyPr wrap="none" rtlCol="0">
            <a:spAutoFit/>
          </a:bodyPr>
          <a:lstStyle/>
          <a:p>
            <a:pPr algn="ctr"/>
            <a:r>
              <a:rPr lang="en-GB" sz="4800" dirty="0" smtClean="0">
                <a:solidFill>
                  <a:schemeClr val="bg1"/>
                </a:solidFill>
              </a:rPr>
              <a:t>Balloons Inc</a:t>
            </a:r>
          </a:p>
          <a:p>
            <a:pPr algn="ctr"/>
            <a:r>
              <a:rPr lang="en-GB" sz="3200" dirty="0" smtClean="0">
                <a:solidFill>
                  <a:schemeClr val="bg1"/>
                </a:solidFill>
              </a:rPr>
              <a:t>Educating Management</a:t>
            </a:r>
          </a:p>
        </p:txBody>
      </p:sp>
      <p:graphicFrame>
        <p:nvGraphicFramePr>
          <p:cNvPr id="10" name="Diagram 9"/>
          <p:cNvGraphicFramePr/>
          <p:nvPr/>
        </p:nvGraphicFramePr>
        <p:xfrm>
          <a:off x="142860" y="2071678"/>
          <a:ext cx="8858280" cy="43577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le 11"/>
          <p:cNvSpPr/>
          <p:nvPr/>
        </p:nvSpPr>
        <p:spPr>
          <a:xfrm>
            <a:off x="2000232" y="1500174"/>
            <a:ext cx="5298566" cy="923330"/>
          </a:xfrm>
          <a:prstGeom prst="rect">
            <a:avLst/>
          </a:prstGeom>
          <a:noFill/>
        </p:spPr>
        <p:txBody>
          <a:bodyPr wrap="none" lIns="91440" tIns="45720" rIns="91440" bIns="45720">
            <a:spAutoFit/>
          </a:bodyPr>
          <a:lstStyle/>
          <a:p>
            <a:pPr algn="ctr"/>
            <a:r>
              <a:rPr lang="en-GB"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Your Activity Map</a:t>
            </a:r>
            <a:endPar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TextBox 10"/>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8</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2000" r="-22000"/>
          </a:stretch>
        </a:blipFill>
        <a:effectLst/>
      </p:bgPr>
    </p:bg>
    <p:spTree>
      <p:nvGrpSpPr>
        <p:cNvPr id="1" name=""/>
        <p:cNvGrpSpPr/>
        <p:nvPr/>
      </p:nvGrpSpPr>
      <p:grpSpPr>
        <a:xfrm>
          <a:off x="0" y="0"/>
          <a:ext cx="0" cy="0"/>
          <a:chOff x="0" y="0"/>
          <a:chExt cx="0" cy="0"/>
        </a:xfrm>
      </p:grpSpPr>
      <p:grpSp>
        <p:nvGrpSpPr>
          <p:cNvPr id="2" name="Group 7"/>
          <p:cNvGrpSpPr/>
          <p:nvPr/>
        </p:nvGrpSpPr>
        <p:grpSpPr>
          <a:xfrm>
            <a:off x="8072462" y="357166"/>
            <a:ext cx="515848" cy="2001405"/>
            <a:chOff x="-1843055" y="4862447"/>
            <a:chExt cx="1515980" cy="5881753"/>
          </a:xfrm>
        </p:grpSpPr>
        <p:sp>
          <p:nvSpPr>
            <p:cNvPr id="17" name="Freeform 16"/>
            <p:cNvSpPr/>
            <p:nvPr/>
          </p:nvSpPr>
          <p:spPr>
            <a:xfrm>
              <a:off x="-1217768" y="6675920"/>
              <a:ext cx="314367" cy="4068280"/>
            </a:xfrm>
            <a:custGeom>
              <a:avLst/>
              <a:gdLst>
                <a:gd name="connsiteX0" fmla="*/ 117929 w 277586"/>
                <a:gd name="connsiteY0" fmla="*/ 0 h 3592286"/>
                <a:gd name="connsiteX1" fmla="*/ 19957 w 277586"/>
                <a:gd name="connsiteY1" fmla="*/ 1426029 h 3592286"/>
                <a:gd name="connsiteX2" fmla="*/ 237672 w 277586"/>
                <a:gd name="connsiteY2" fmla="*/ 2841172 h 3592286"/>
                <a:gd name="connsiteX3" fmla="*/ 259443 w 277586"/>
                <a:gd name="connsiteY3" fmla="*/ 3592286 h 3592286"/>
              </a:gdLst>
              <a:ahLst/>
              <a:cxnLst>
                <a:cxn ang="0">
                  <a:pos x="connsiteX0" y="connsiteY0"/>
                </a:cxn>
                <a:cxn ang="0">
                  <a:pos x="connsiteX1" y="connsiteY1"/>
                </a:cxn>
                <a:cxn ang="0">
                  <a:pos x="connsiteX2" y="connsiteY2"/>
                </a:cxn>
                <a:cxn ang="0">
                  <a:pos x="connsiteX3" y="connsiteY3"/>
                </a:cxn>
              </a:cxnLst>
              <a:rect l="l" t="t" r="r" b="b"/>
              <a:pathLst>
                <a:path w="277586" h="3592286">
                  <a:moveTo>
                    <a:pt x="117929" y="0"/>
                  </a:moveTo>
                  <a:cubicBezTo>
                    <a:pt x="58964" y="476250"/>
                    <a:pt x="0" y="952500"/>
                    <a:pt x="19957" y="1426029"/>
                  </a:cubicBezTo>
                  <a:cubicBezTo>
                    <a:pt x="39914" y="1899558"/>
                    <a:pt x="197758" y="2480129"/>
                    <a:pt x="237672" y="2841172"/>
                  </a:cubicBezTo>
                  <a:cubicBezTo>
                    <a:pt x="277586" y="3202215"/>
                    <a:pt x="268514" y="3397250"/>
                    <a:pt x="259443" y="3592286"/>
                  </a:cubicBezTo>
                </a:path>
              </a:pathLst>
            </a:custGeom>
            <a:ln w="12700">
              <a:solidFill>
                <a:schemeClr val="bg1">
                  <a:lumMod val="8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 name="Isosceles Triangle 17"/>
            <p:cNvSpPr/>
            <p:nvPr/>
          </p:nvSpPr>
          <p:spPr>
            <a:xfrm rot="462047">
              <a:off x="-1120804" y="6559507"/>
              <a:ext cx="103767" cy="143189"/>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ardrop 18"/>
            <p:cNvSpPr/>
            <p:nvPr/>
          </p:nvSpPr>
          <p:spPr>
            <a:xfrm rot="7956669">
              <a:off x="-1863788" y="4883180"/>
              <a:ext cx="1557446" cy="1515980"/>
            </a:xfrm>
            <a:prstGeom prst="teardrop">
              <a:avLst>
                <a:gd name="adj" fmla="val 87847"/>
              </a:avLst>
            </a:prstGeom>
            <a:gradFill flip="none" rotWithShape="1">
              <a:gsLst>
                <a:gs pos="0">
                  <a:srgbClr val="000082"/>
                </a:gs>
                <a:gs pos="30000">
                  <a:srgbClr val="66008F"/>
                </a:gs>
                <a:gs pos="64999">
                  <a:srgbClr val="BA0066"/>
                </a:gs>
                <a:gs pos="89999">
                  <a:srgbClr val="FF0000"/>
                </a:gs>
                <a:gs pos="100000">
                  <a:srgbClr val="FF8200"/>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1826579" y="4905978"/>
              <a:ext cx="1156834" cy="1097204"/>
            </a:xfrm>
            <a:prstGeom prst="ellipse">
              <a:avLst/>
            </a:prstGeom>
            <a:gradFill flip="none" rotWithShape="0">
              <a:gsLst>
                <a:gs pos="0">
                  <a:srgbClr val="FFFFFF"/>
                </a:gs>
                <a:gs pos="50000">
                  <a:srgbClr val="FFFFFF">
                    <a:alpha val="19000"/>
                  </a:srgbClr>
                </a:gs>
                <a:gs pos="71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8" name="TextBox 7"/>
          <p:cNvSpPr txBox="1"/>
          <p:nvPr/>
        </p:nvSpPr>
        <p:spPr>
          <a:xfrm>
            <a:off x="1436092" y="220784"/>
            <a:ext cx="6271819" cy="1446550"/>
          </a:xfrm>
          <a:prstGeom prst="rect">
            <a:avLst/>
          </a:prstGeom>
          <a:noFill/>
        </p:spPr>
        <p:txBody>
          <a:bodyPr wrap="none" rtlCol="0">
            <a:spAutoFit/>
          </a:bodyPr>
          <a:lstStyle/>
          <a:p>
            <a:pPr algn="ctr"/>
            <a:r>
              <a:rPr lang="en-GB" sz="4800" dirty="0" smtClean="0">
                <a:solidFill>
                  <a:schemeClr val="bg1"/>
                </a:solidFill>
              </a:rPr>
              <a:t>Balloons Inc</a:t>
            </a:r>
          </a:p>
          <a:p>
            <a:pPr algn="ctr"/>
            <a:r>
              <a:rPr lang="en-GB" sz="4000" dirty="0" smtClean="0">
                <a:solidFill>
                  <a:schemeClr val="bg1"/>
                </a:solidFill>
              </a:rPr>
              <a:t>Keys to Service Improvement</a:t>
            </a:r>
            <a:endParaRPr lang="en-GB" sz="4000" dirty="0">
              <a:solidFill>
                <a:schemeClr val="bg1"/>
              </a:solidFill>
            </a:endParaRPr>
          </a:p>
        </p:txBody>
      </p:sp>
      <p:sp>
        <p:nvSpPr>
          <p:cNvPr id="9" name="Rectangle 8"/>
          <p:cNvSpPr/>
          <p:nvPr/>
        </p:nvSpPr>
        <p:spPr>
          <a:xfrm>
            <a:off x="285736" y="2551837"/>
            <a:ext cx="8572528" cy="2862322"/>
          </a:xfrm>
          <a:prstGeom prst="rect">
            <a:avLst/>
          </a:prstGeom>
        </p:spPr>
        <p:txBody>
          <a:bodyPr wrap="square">
            <a:spAutoFit/>
          </a:bodyPr>
          <a:lstStyle/>
          <a:p>
            <a:pPr marL="360363" indent="-360363">
              <a:buFont typeface="Arial" pitchFamily="34" charset="0"/>
              <a:buChar char="•"/>
            </a:pPr>
            <a:r>
              <a:rPr lang="en-GB" sz="3600" dirty="0" smtClean="0">
                <a:solidFill>
                  <a:schemeClr val="bg1"/>
                </a:solidFill>
              </a:rPr>
              <a:t>People who do the work know the work</a:t>
            </a:r>
          </a:p>
          <a:p>
            <a:pPr marL="360363" indent="-360363">
              <a:buFont typeface="Arial" pitchFamily="34" charset="0"/>
              <a:buChar char="•"/>
            </a:pPr>
            <a:r>
              <a:rPr lang="en-GB" sz="3600" dirty="0" smtClean="0">
                <a:solidFill>
                  <a:schemeClr val="bg1"/>
                </a:solidFill>
              </a:rPr>
              <a:t>We should take out our own rubbish</a:t>
            </a:r>
          </a:p>
          <a:p>
            <a:pPr marL="360363" indent="-360363">
              <a:buFont typeface="Arial" pitchFamily="34" charset="0"/>
              <a:buChar char="•"/>
            </a:pPr>
            <a:r>
              <a:rPr lang="en-GB" sz="3600" dirty="0" smtClean="0">
                <a:solidFill>
                  <a:schemeClr val="bg1"/>
                </a:solidFill>
              </a:rPr>
              <a:t>Fix what you can fix</a:t>
            </a:r>
          </a:p>
          <a:p>
            <a:pPr marL="360363" indent="-360363">
              <a:buFont typeface="Arial" pitchFamily="34" charset="0"/>
              <a:buChar char="•"/>
            </a:pPr>
            <a:r>
              <a:rPr lang="en-GB" sz="3600" dirty="0" smtClean="0">
                <a:solidFill>
                  <a:schemeClr val="bg1"/>
                </a:solidFill>
              </a:rPr>
              <a:t>Lots of small stuff makes a big difference</a:t>
            </a:r>
          </a:p>
          <a:p>
            <a:pPr marL="360363" indent="-360363">
              <a:buFont typeface="Arial" pitchFamily="34" charset="0"/>
              <a:buChar char="•"/>
            </a:pPr>
            <a:r>
              <a:rPr lang="en-GB" sz="3600" dirty="0" smtClean="0">
                <a:solidFill>
                  <a:schemeClr val="bg1"/>
                </a:solidFill>
              </a:rPr>
              <a:t>Managers should manage</a:t>
            </a:r>
          </a:p>
        </p:txBody>
      </p:sp>
      <p:sp>
        <p:nvSpPr>
          <p:cNvPr id="10" name="TextBox 9"/>
          <p:cNvSpPr txBox="1"/>
          <p:nvPr/>
        </p:nvSpPr>
        <p:spPr>
          <a:xfrm>
            <a:off x="8244532" y="6470228"/>
            <a:ext cx="803425" cy="369332"/>
          </a:xfrm>
          <a:prstGeom prst="rect">
            <a:avLst/>
          </a:prstGeom>
          <a:noFill/>
        </p:spPr>
        <p:txBody>
          <a:bodyPr wrap="none" rtlCol="0">
            <a:spAutoFit/>
          </a:bodyPr>
          <a:lstStyle/>
          <a:p>
            <a:r>
              <a:rPr lang="en-GB" dirty="0" smtClean="0">
                <a:solidFill>
                  <a:schemeClr val="bg1"/>
                </a:solidFill>
              </a:rPr>
              <a:t>Slide 9</a:t>
            </a:r>
            <a:endParaRPr lang="en-GB" dirty="0">
              <a:solidFill>
                <a:schemeClr val="bg1"/>
              </a:solidFill>
            </a:endParaRPr>
          </a:p>
        </p:txBody>
      </p:sp>
    </p:spTree>
    <p:extLst>
      <p:ext uri="{BB962C8B-B14F-4D97-AF65-F5344CB8AC3E}">
        <p14:creationId xmlns="" xmlns:p14="http://schemas.microsoft.com/office/powerpoint/2010/main" val="335966335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RSA">
      <a:dk1>
        <a:srgbClr val="3C3C3C"/>
      </a:dk1>
      <a:lt1>
        <a:srgbClr val="FFFFFF"/>
      </a:lt1>
      <a:dk2>
        <a:srgbClr val="5A2D7F"/>
      </a:dk2>
      <a:lt2>
        <a:srgbClr val="787878"/>
      </a:lt2>
      <a:accent1>
        <a:srgbClr val="B40084"/>
      </a:accent1>
      <a:accent2>
        <a:srgbClr val="ADBBA0"/>
      </a:accent2>
      <a:accent3>
        <a:srgbClr val="83AFB4"/>
      </a:accent3>
      <a:accent4>
        <a:srgbClr val="323232"/>
      </a:accent4>
      <a:accent5>
        <a:srgbClr val="00B050"/>
      </a:accent5>
      <a:accent6>
        <a:srgbClr val="FFC000"/>
      </a:accent6>
      <a:hlink>
        <a:srgbClr val="B40084"/>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67DE5AF-1727-418B-9808-4BAE1C764B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2765</Words>
  <Application>Microsoft Office PowerPoint</Application>
  <PresentationFormat>On-screen Show (4:3)</PresentationFormat>
  <Paragraphs>296</Paragraphs>
  <Slides>13</Slides>
  <Notes>12</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2012-04-24T05:16:01Z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TC019192469991</vt:lpwstr>
  </property>
</Properties>
</file>